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7" r:id="rId3"/>
    <p:sldMasterId id="2147483723" r:id="rId4"/>
    <p:sldMasterId id="2147483735" r:id="rId5"/>
    <p:sldMasterId id="2147483748" r:id="rId6"/>
    <p:sldMasterId id="2147483760" r:id="rId7"/>
    <p:sldMasterId id="2147483772" r:id="rId8"/>
    <p:sldMasterId id="2147483784" r:id="rId9"/>
    <p:sldMasterId id="2147483796" r:id="rId10"/>
    <p:sldMasterId id="2147483808" r:id="rId11"/>
  </p:sldMasterIdLst>
  <p:notesMasterIdLst>
    <p:notesMasterId r:id="rId64"/>
  </p:notesMasterIdLst>
  <p:handoutMasterIdLst>
    <p:handoutMasterId r:id="rId65"/>
  </p:handoutMasterIdLst>
  <p:sldIdLst>
    <p:sldId id="323" r:id="rId12"/>
    <p:sldId id="338" r:id="rId13"/>
    <p:sldId id="332" r:id="rId14"/>
    <p:sldId id="326" r:id="rId15"/>
    <p:sldId id="339" r:id="rId16"/>
    <p:sldId id="328" r:id="rId17"/>
    <p:sldId id="329" r:id="rId18"/>
    <p:sldId id="330" r:id="rId19"/>
    <p:sldId id="331" r:id="rId20"/>
    <p:sldId id="325" r:id="rId21"/>
    <p:sldId id="295" r:id="rId22"/>
    <p:sldId id="296" r:id="rId23"/>
    <p:sldId id="297" r:id="rId24"/>
    <p:sldId id="298" r:id="rId25"/>
    <p:sldId id="299" r:id="rId26"/>
    <p:sldId id="300" r:id="rId27"/>
    <p:sldId id="301" r:id="rId28"/>
    <p:sldId id="302" r:id="rId29"/>
    <p:sldId id="303" r:id="rId30"/>
    <p:sldId id="304"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37" r:id="rId61"/>
    <p:sldId id="322" r:id="rId62"/>
    <p:sldId id="335" r:id="rId63"/>
  </p:sldIdLst>
  <p:sldSz cx="9144000" cy="6858000" type="screen4x3"/>
  <p:notesSz cx="7019925" cy="9305925"/>
  <p:embeddedFontLst>
    <p:embeddedFont>
      <p:font typeface="Arial Black" panose="020B0A04020102020204" pitchFamily="34" charset="0"/>
      <p:bold r:id="rId66"/>
    </p:embeddedFont>
    <p:embeddedFont>
      <p:font typeface="Garamond" panose="02020404030301010803" pitchFamily="18" charset="0"/>
      <p:regular r:id="rId67"/>
      <p:bold r:id="rId68"/>
      <p:italic r:id="rId69"/>
    </p:embeddedFont>
    <p:embeddedFont>
      <p:font typeface="Calibri" panose="020F0502020204030204" pitchFamily="34" charset="0"/>
      <p:regular r:id="rId70"/>
      <p:bold r:id="rId71"/>
      <p:italic r:id="rId72"/>
      <p:boldItalic r:id="rId73"/>
    </p:embeddedFont>
    <p:embeddedFont>
      <p:font typeface="MS PGothic" panose="020B0600070205080204" pitchFamily="34" charset="-128"/>
      <p:regular r:id="rId74"/>
    </p:embeddedFont>
    <p:embeddedFont>
      <p:font typeface="Lucida Sans Unicode" panose="020B0602030504020204" pitchFamily="34" charset="0"/>
      <p:regular r:id="rId75"/>
    </p:embeddedFont>
    <p:embeddedFont>
      <p:font typeface="Trebuchet MS" panose="020B0603020202020204" pitchFamily="34" charset="0"/>
      <p:regular r:id="rId76"/>
      <p:bold r:id="rId77"/>
      <p:italic r:id="rId78"/>
      <p:boldItalic r:id="rId79"/>
    </p:embeddedFont>
    <p:embeddedFont>
      <p:font typeface="Wingdings 3" panose="05040102010807070707" pitchFamily="18" charset="2"/>
      <p:regular r:id="rId80"/>
    </p:embeddedFont>
    <p:embeddedFont>
      <p:font typeface="Verdana" panose="020B0604030504040204" pitchFamily="34" charset="0"/>
      <p:regular r:id="rId81"/>
      <p:bold r:id="rId82"/>
      <p:italic r:id="rId83"/>
      <p:boldItalic r:id="rId84"/>
    </p:embeddedFont>
    <p:embeddedFont>
      <p:font typeface="Wingdings 2" panose="05020102010507070707" pitchFamily="18" charset="2"/>
      <p:regular r:id="rId85"/>
    </p:embeddedFont>
    <p:embeddedFont>
      <p:font typeface="Franklin Gothic Book" panose="020B0503020102020204" pitchFamily="34" charset="0"/>
      <p:regular r:id="rId86"/>
      <p:italic r:id="rId87"/>
    </p:embeddedFont>
    <p:embeddedFont>
      <p:font typeface="Times" panose="02020603050405020304" pitchFamily="18" charset="0"/>
      <p:regular r:id="rId88"/>
      <p:bold r:id="rId89"/>
      <p:italic r:id="rId90"/>
      <p:boldItalic r:id="rId91"/>
    </p:embeddedFont>
    <p:embeddedFont>
      <p:font typeface="Georgia" panose="02040502050405020303" pitchFamily="18" charset="0"/>
      <p:regular r:id="rId92"/>
      <p:bold r:id="rId93"/>
      <p:italic r:id="rId94"/>
      <p:boldItalic r:id="rId95"/>
    </p:embeddedFont>
    <p:embeddedFont>
      <p:font typeface="Century Gothic" panose="020B0502020202020204" pitchFamily="34" charset="0"/>
      <p:regular r:id="rId96"/>
      <p:bold r:id="rId97"/>
      <p:italic r:id="rId98"/>
      <p:boldItalic r:id="rId9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ra Suziedelis Bogle" initials="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5" autoAdjust="0"/>
    <p:restoredTop sz="86455" autoAdjust="0"/>
  </p:normalViewPr>
  <p:slideViewPr>
    <p:cSldViewPr>
      <p:cViewPr>
        <p:scale>
          <a:sx n="80" d="100"/>
          <a:sy n="80" d="100"/>
        </p:scale>
        <p:origin x="-1074" y="-72"/>
      </p:cViewPr>
      <p:guideLst>
        <p:guide orient="horz" pos="2160"/>
        <p:guide pos="2880"/>
      </p:guideLst>
    </p:cSldViewPr>
  </p:slideViewPr>
  <p:outlineViewPr>
    <p:cViewPr>
      <p:scale>
        <a:sx n="33" d="100"/>
        <a:sy n="33" d="100"/>
      </p:scale>
      <p:origin x="0" y="4374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846" y="-9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font" Target="fonts/font3.fntdata"/><Relationship Id="rId84" Type="http://schemas.openxmlformats.org/officeDocument/2006/relationships/font" Target="fonts/font19.fntdata"/><Relationship Id="rId89" Type="http://schemas.openxmlformats.org/officeDocument/2006/relationships/font" Target="fonts/font24.fntdata"/><Relationship Id="rId7" Type="http://schemas.openxmlformats.org/officeDocument/2006/relationships/slideMaster" Target="slideMasters/slideMaster7.xml"/><Relationship Id="rId71" Type="http://schemas.openxmlformats.org/officeDocument/2006/relationships/font" Target="fonts/font6.fntdata"/><Relationship Id="rId92" Type="http://schemas.openxmlformats.org/officeDocument/2006/relationships/font" Target="fonts/font27.fntdata"/><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font" Target="fonts/font14.fntdata"/><Relationship Id="rId87" Type="http://schemas.openxmlformats.org/officeDocument/2006/relationships/font" Target="fonts/font22.fntdata"/><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font" Target="fonts/font17.fntdata"/><Relationship Id="rId90" Type="http://schemas.openxmlformats.org/officeDocument/2006/relationships/font" Target="fonts/font25.fntdata"/><Relationship Id="rId95" Type="http://schemas.openxmlformats.org/officeDocument/2006/relationships/font" Target="fonts/font30.fntdata"/><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notesMaster" Target="notesMasters/notesMaster1.xml"/><Relationship Id="rId69" Type="http://schemas.openxmlformats.org/officeDocument/2006/relationships/font" Target="fonts/font4.fntdata"/><Relationship Id="rId77" Type="http://schemas.openxmlformats.org/officeDocument/2006/relationships/font" Target="fonts/font12.fntdata"/><Relationship Id="rId100"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font" Target="fonts/font20.fntdata"/><Relationship Id="rId93" Type="http://schemas.openxmlformats.org/officeDocument/2006/relationships/font" Target="fonts/font28.fntdata"/><Relationship Id="rId98" Type="http://schemas.openxmlformats.org/officeDocument/2006/relationships/font" Target="fonts/font33.fntdata"/><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font" Target="fonts/font2.fntdata"/><Relationship Id="rId103"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88" Type="http://schemas.openxmlformats.org/officeDocument/2006/relationships/font" Target="fonts/font23.fntdata"/><Relationship Id="rId91" Type="http://schemas.openxmlformats.org/officeDocument/2006/relationships/font" Target="fonts/font26.fntdata"/><Relationship Id="rId96" Type="http://schemas.openxmlformats.org/officeDocument/2006/relationships/font" Target="fonts/font3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handoutMaster" Target="handoutMasters/handout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font" Target="fonts/font21.fntdata"/><Relationship Id="rId94" Type="http://schemas.openxmlformats.org/officeDocument/2006/relationships/font" Target="fonts/font29.fntdata"/><Relationship Id="rId99" Type="http://schemas.openxmlformats.org/officeDocument/2006/relationships/font" Target="fonts/font34.fntdata"/><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font" Target="fonts/font11.fntdata"/><Relationship Id="rId97" Type="http://schemas.openxmlformats.org/officeDocument/2006/relationships/font" Target="fonts/font32.fntdata"/><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0 - 17+</c:v>
                </c:pt>
              </c:strCache>
            </c:strRef>
          </c:tx>
          <c:spPr>
            <a:solidFill>
              <a:srgbClr val="B13F9A">
                <a:lumMod val="75000"/>
              </a:srgbClr>
            </a:solidFill>
          </c:spPr>
          <c:invertIfNegative val="0"/>
          <c:cat>
            <c:strRef>
              <c:f>Sheet1!$A$2:$A$4</c:f>
              <c:strCache>
                <c:ptCount val="3"/>
                <c:pt idx="0">
                  <c:v>Any Event</c:v>
                </c:pt>
                <c:pt idx="1">
                  <c:v>Trauma Symptoms</c:v>
                </c:pt>
                <c:pt idx="2">
                  <c:v>PTSD</c:v>
                </c:pt>
              </c:strCache>
            </c:strRef>
          </c:cat>
          <c:val>
            <c:numRef>
              <c:f>Sheet1!$B$2:$B$4</c:f>
              <c:numCache>
                <c:formatCode>General</c:formatCode>
                <c:ptCount val="3"/>
                <c:pt idx="0">
                  <c:v>951</c:v>
                </c:pt>
                <c:pt idx="1">
                  <c:v>281</c:v>
                </c:pt>
                <c:pt idx="2">
                  <c:v>29</c:v>
                </c:pt>
              </c:numCache>
            </c:numRef>
          </c:val>
        </c:ser>
        <c:dLbls>
          <c:showLegendKey val="0"/>
          <c:showVal val="0"/>
          <c:showCatName val="0"/>
          <c:showSerName val="0"/>
          <c:showPercent val="0"/>
          <c:showBubbleSize val="0"/>
        </c:dLbls>
        <c:gapWidth val="150"/>
        <c:axId val="102689024"/>
        <c:axId val="126767104"/>
      </c:barChart>
      <c:catAx>
        <c:axId val="102689024"/>
        <c:scaling>
          <c:orientation val="minMax"/>
        </c:scaling>
        <c:delete val="0"/>
        <c:axPos val="b"/>
        <c:numFmt formatCode="General" sourceLinked="1"/>
        <c:majorTickMark val="out"/>
        <c:minorTickMark val="none"/>
        <c:tickLblPos val="nextTo"/>
        <c:crossAx val="126767104"/>
        <c:crosses val="autoZero"/>
        <c:auto val="1"/>
        <c:lblAlgn val="ctr"/>
        <c:lblOffset val="100"/>
        <c:noMultiLvlLbl val="0"/>
      </c:catAx>
      <c:valAx>
        <c:axId val="126767104"/>
        <c:scaling>
          <c:orientation val="minMax"/>
        </c:scaling>
        <c:delete val="0"/>
        <c:axPos val="l"/>
        <c:majorGridlines/>
        <c:numFmt formatCode="General" sourceLinked="1"/>
        <c:majorTickMark val="out"/>
        <c:minorTickMark val="none"/>
        <c:tickLblPos val="nextTo"/>
        <c:txPr>
          <a:bodyPr/>
          <a:lstStyle/>
          <a:p>
            <a:pPr>
              <a:defRPr sz="1200">
                <a:latin typeface="Times New Roman" pitchFamily="18" charset="0"/>
                <a:cs typeface="Times New Roman" pitchFamily="18" charset="0"/>
              </a:defRPr>
            </a:pPr>
            <a:endParaRPr lang="en-US"/>
          </a:p>
        </c:txPr>
        <c:crossAx val="102689024"/>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E29D3-50C5-45A8-8FCF-57FB127C68C4}" type="doc">
      <dgm:prSet loTypeId="urn:microsoft.com/office/officeart/2005/8/layout/pyramid1" loCatId="pyramid" qsTypeId="urn:microsoft.com/office/officeart/2005/8/quickstyle/simple1" qsCatId="simple" csTypeId="urn:microsoft.com/office/officeart/2005/8/colors/accent1_2" csCatId="accent1" phldr="1"/>
      <dgm:spPr/>
    </dgm:pt>
    <dgm:pt modelId="{20955B1F-9BB7-487C-B26F-CA4B829CCF48}">
      <dgm:prSet phldrT="[Text]" custT="1"/>
      <dgm:spPr>
        <a:solidFill>
          <a:schemeClr val="bg2">
            <a:lumMod val="40000"/>
            <a:lumOff val="60000"/>
          </a:schemeClr>
        </a:solidFill>
      </dgm:spPr>
      <dgm:t>
        <a:bodyPr/>
        <a:lstStyle/>
        <a:p>
          <a:endParaRPr lang="en-US" sz="2400" dirty="0" smtClean="0"/>
        </a:p>
        <a:p>
          <a:r>
            <a:rPr lang="en-US" sz="2800" dirty="0" smtClean="0">
              <a:solidFill>
                <a:schemeClr val="bg1"/>
              </a:solidFill>
            </a:rPr>
            <a:t>PTSD</a:t>
          </a:r>
          <a:r>
            <a:rPr lang="en-US" sz="4300" dirty="0" smtClean="0">
              <a:solidFill>
                <a:schemeClr val="bg1"/>
              </a:solidFill>
            </a:rPr>
            <a:t> </a:t>
          </a:r>
          <a:r>
            <a:rPr lang="en-US" sz="3600" dirty="0" smtClean="0">
              <a:solidFill>
                <a:schemeClr val="bg1"/>
              </a:solidFill>
            </a:rPr>
            <a:t>Cluster</a:t>
          </a:r>
          <a:endParaRPr lang="en-US" sz="3600" dirty="0">
            <a:solidFill>
              <a:schemeClr val="bg1"/>
            </a:solidFill>
          </a:endParaRPr>
        </a:p>
      </dgm:t>
    </dgm:pt>
    <dgm:pt modelId="{41B34CAE-F222-4266-91A3-3AF505FCD0FB}" type="parTrans" cxnId="{C47E67AA-69C4-41C4-B237-D09BC1427E43}">
      <dgm:prSet/>
      <dgm:spPr/>
      <dgm:t>
        <a:bodyPr/>
        <a:lstStyle/>
        <a:p>
          <a:endParaRPr lang="en-US"/>
        </a:p>
      </dgm:t>
    </dgm:pt>
    <dgm:pt modelId="{EE127AC6-6A9C-4F8C-915D-D7124A6D74AB}" type="sibTrans" cxnId="{C47E67AA-69C4-41C4-B237-D09BC1427E43}">
      <dgm:prSet/>
      <dgm:spPr/>
      <dgm:t>
        <a:bodyPr/>
        <a:lstStyle/>
        <a:p>
          <a:endParaRPr lang="en-US"/>
        </a:p>
      </dgm:t>
    </dgm:pt>
    <dgm:pt modelId="{489A3B1D-689F-4918-9A8F-9E9DCE608DC1}">
      <dgm:prSet phldrT="[Text]" custT="1"/>
      <dgm:spPr>
        <a:solidFill>
          <a:schemeClr val="accent2"/>
        </a:solidFill>
      </dgm:spPr>
      <dgm:t>
        <a:bodyPr/>
        <a:lstStyle/>
        <a:p>
          <a:r>
            <a:rPr lang="en-US" sz="4300" dirty="0" smtClean="0">
              <a:solidFill>
                <a:srgbClr val="FF0000"/>
              </a:solidFill>
            </a:rPr>
            <a:t> </a:t>
          </a:r>
          <a:r>
            <a:rPr lang="en-US" sz="4300" dirty="0" smtClean="0">
              <a:solidFill>
                <a:schemeClr val="bg1"/>
              </a:solidFill>
            </a:rPr>
            <a:t>Trauma Effects</a:t>
          </a:r>
        </a:p>
      </dgm:t>
    </dgm:pt>
    <dgm:pt modelId="{47933E62-2295-476B-8641-50B0FE4F41A5}" type="parTrans" cxnId="{D63C0CE9-7B65-4C9E-B78A-2F7ED880A285}">
      <dgm:prSet/>
      <dgm:spPr/>
      <dgm:t>
        <a:bodyPr/>
        <a:lstStyle/>
        <a:p>
          <a:endParaRPr lang="en-US"/>
        </a:p>
      </dgm:t>
    </dgm:pt>
    <dgm:pt modelId="{6AD8C886-8A29-4567-8633-FF6D600CD027}" type="sibTrans" cxnId="{D63C0CE9-7B65-4C9E-B78A-2F7ED880A285}">
      <dgm:prSet/>
      <dgm:spPr/>
      <dgm:t>
        <a:bodyPr/>
        <a:lstStyle/>
        <a:p>
          <a:endParaRPr lang="en-US"/>
        </a:p>
      </dgm:t>
    </dgm:pt>
    <dgm:pt modelId="{4F314F28-A62C-42D6-AF96-244AACD1B5DD}">
      <dgm:prSet phldrT="[Text]" custT="1"/>
      <dgm:spPr>
        <a:solidFill>
          <a:schemeClr val="bg2">
            <a:lumMod val="75000"/>
          </a:schemeClr>
        </a:solidFill>
      </dgm:spPr>
      <dgm:t>
        <a:bodyPr/>
        <a:lstStyle/>
        <a:p>
          <a:r>
            <a:rPr lang="en-US" sz="4800" dirty="0" smtClean="0">
              <a:solidFill>
                <a:schemeClr val="bg1"/>
              </a:solidFill>
            </a:rPr>
            <a:t>Trauma Events</a:t>
          </a:r>
          <a:endParaRPr lang="en-US" sz="4800" dirty="0">
            <a:solidFill>
              <a:schemeClr val="bg1"/>
            </a:solidFill>
          </a:endParaRPr>
        </a:p>
      </dgm:t>
    </dgm:pt>
    <dgm:pt modelId="{5578D749-B63C-43B0-BEC5-B3FC257E1F13}" type="parTrans" cxnId="{04931C8C-9C06-40FE-950F-C0F0676B573E}">
      <dgm:prSet/>
      <dgm:spPr/>
      <dgm:t>
        <a:bodyPr/>
        <a:lstStyle/>
        <a:p>
          <a:endParaRPr lang="en-US"/>
        </a:p>
      </dgm:t>
    </dgm:pt>
    <dgm:pt modelId="{AF1583A0-E67B-4EE5-B75E-51177238DC71}" type="sibTrans" cxnId="{04931C8C-9C06-40FE-950F-C0F0676B573E}">
      <dgm:prSet/>
      <dgm:spPr/>
      <dgm:t>
        <a:bodyPr/>
        <a:lstStyle/>
        <a:p>
          <a:endParaRPr lang="en-US"/>
        </a:p>
      </dgm:t>
    </dgm:pt>
    <dgm:pt modelId="{AE881F36-B399-4CC5-BDC8-D498F988F722}" type="pres">
      <dgm:prSet presAssocID="{370E29D3-50C5-45A8-8FCF-57FB127C68C4}" presName="Name0" presStyleCnt="0">
        <dgm:presLayoutVars>
          <dgm:dir/>
          <dgm:animLvl val="lvl"/>
          <dgm:resizeHandles val="exact"/>
        </dgm:presLayoutVars>
      </dgm:prSet>
      <dgm:spPr/>
    </dgm:pt>
    <dgm:pt modelId="{1EA8B9AF-5FB4-4101-8E6B-6BDDC3C5C375}" type="pres">
      <dgm:prSet presAssocID="{20955B1F-9BB7-487C-B26F-CA4B829CCF48}" presName="Name8" presStyleCnt="0"/>
      <dgm:spPr/>
    </dgm:pt>
    <dgm:pt modelId="{51B0B3F7-DC1B-4C2F-8791-076079307DC8}" type="pres">
      <dgm:prSet presAssocID="{20955B1F-9BB7-487C-B26F-CA4B829CCF48}" presName="level" presStyleLbl="node1" presStyleIdx="0" presStyleCnt="3">
        <dgm:presLayoutVars>
          <dgm:chMax val="1"/>
          <dgm:bulletEnabled val="1"/>
        </dgm:presLayoutVars>
      </dgm:prSet>
      <dgm:spPr/>
      <dgm:t>
        <a:bodyPr/>
        <a:lstStyle/>
        <a:p>
          <a:endParaRPr lang="en-US"/>
        </a:p>
      </dgm:t>
    </dgm:pt>
    <dgm:pt modelId="{5B67A3E1-43BD-454C-A31D-005A4137A1C1}" type="pres">
      <dgm:prSet presAssocID="{20955B1F-9BB7-487C-B26F-CA4B829CCF48}" presName="levelTx" presStyleLbl="revTx" presStyleIdx="0" presStyleCnt="0">
        <dgm:presLayoutVars>
          <dgm:chMax val="1"/>
          <dgm:bulletEnabled val="1"/>
        </dgm:presLayoutVars>
      </dgm:prSet>
      <dgm:spPr/>
      <dgm:t>
        <a:bodyPr/>
        <a:lstStyle/>
        <a:p>
          <a:endParaRPr lang="en-US"/>
        </a:p>
      </dgm:t>
    </dgm:pt>
    <dgm:pt modelId="{3EB09FB1-BA0F-4167-A1BF-213380E3F498}" type="pres">
      <dgm:prSet presAssocID="{489A3B1D-689F-4918-9A8F-9E9DCE608DC1}" presName="Name8" presStyleCnt="0"/>
      <dgm:spPr/>
    </dgm:pt>
    <dgm:pt modelId="{169D25CA-441A-49E3-9A8C-A652FFE06564}" type="pres">
      <dgm:prSet presAssocID="{489A3B1D-689F-4918-9A8F-9E9DCE608DC1}" presName="level" presStyleLbl="node1" presStyleIdx="1" presStyleCnt="3">
        <dgm:presLayoutVars>
          <dgm:chMax val="1"/>
          <dgm:bulletEnabled val="1"/>
        </dgm:presLayoutVars>
      </dgm:prSet>
      <dgm:spPr/>
      <dgm:t>
        <a:bodyPr/>
        <a:lstStyle/>
        <a:p>
          <a:endParaRPr lang="en-US"/>
        </a:p>
      </dgm:t>
    </dgm:pt>
    <dgm:pt modelId="{4B46D262-9873-4574-B800-EF32EE28A505}" type="pres">
      <dgm:prSet presAssocID="{489A3B1D-689F-4918-9A8F-9E9DCE608DC1}" presName="levelTx" presStyleLbl="revTx" presStyleIdx="0" presStyleCnt="0">
        <dgm:presLayoutVars>
          <dgm:chMax val="1"/>
          <dgm:bulletEnabled val="1"/>
        </dgm:presLayoutVars>
      </dgm:prSet>
      <dgm:spPr/>
      <dgm:t>
        <a:bodyPr/>
        <a:lstStyle/>
        <a:p>
          <a:endParaRPr lang="en-US"/>
        </a:p>
      </dgm:t>
    </dgm:pt>
    <dgm:pt modelId="{70AF7E16-7922-4D9F-985B-61A0E15FE83A}" type="pres">
      <dgm:prSet presAssocID="{4F314F28-A62C-42D6-AF96-244AACD1B5DD}" presName="Name8" presStyleCnt="0"/>
      <dgm:spPr/>
    </dgm:pt>
    <dgm:pt modelId="{A73FD3D1-3543-41F7-BDBE-4769F1B478AB}" type="pres">
      <dgm:prSet presAssocID="{4F314F28-A62C-42D6-AF96-244AACD1B5DD}" presName="level" presStyleLbl="node1" presStyleIdx="2" presStyleCnt="3">
        <dgm:presLayoutVars>
          <dgm:chMax val="1"/>
          <dgm:bulletEnabled val="1"/>
        </dgm:presLayoutVars>
      </dgm:prSet>
      <dgm:spPr/>
      <dgm:t>
        <a:bodyPr/>
        <a:lstStyle/>
        <a:p>
          <a:endParaRPr lang="en-US"/>
        </a:p>
      </dgm:t>
    </dgm:pt>
    <dgm:pt modelId="{C93E02F9-53E3-4CEA-A645-639989CB5A3D}" type="pres">
      <dgm:prSet presAssocID="{4F314F28-A62C-42D6-AF96-244AACD1B5DD}" presName="levelTx" presStyleLbl="revTx" presStyleIdx="0" presStyleCnt="0">
        <dgm:presLayoutVars>
          <dgm:chMax val="1"/>
          <dgm:bulletEnabled val="1"/>
        </dgm:presLayoutVars>
      </dgm:prSet>
      <dgm:spPr/>
      <dgm:t>
        <a:bodyPr/>
        <a:lstStyle/>
        <a:p>
          <a:endParaRPr lang="en-US"/>
        </a:p>
      </dgm:t>
    </dgm:pt>
  </dgm:ptLst>
  <dgm:cxnLst>
    <dgm:cxn modelId="{5DA9C41E-F8D4-4B75-9A94-020512CA2C23}" type="presOf" srcId="{489A3B1D-689F-4918-9A8F-9E9DCE608DC1}" destId="{4B46D262-9873-4574-B800-EF32EE28A505}" srcOrd="1" destOrd="0" presId="urn:microsoft.com/office/officeart/2005/8/layout/pyramid1"/>
    <dgm:cxn modelId="{A2D6F16A-3548-4A80-A60D-B1F4CD6172C7}" type="presOf" srcId="{20955B1F-9BB7-487C-B26F-CA4B829CCF48}" destId="{5B67A3E1-43BD-454C-A31D-005A4137A1C1}" srcOrd="1" destOrd="0" presId="urn:microsoft.com/office/officeart/2005/8/layout/pyramid1"/>
    <dgm:cxn modelId="{458A90A1-DD05-4DAE-A9F1-35CE630677E6}" type="presOf" srcId="{489A3B1D-689F-4918-9A8F-9E9DCE608DC1}" destId="{169D25CA-441A-49E3-9A8C-A652FFE06564}" srcOrd="0" destOrd="0" presId="urn:microsoft.com/office/officeart/2005/8/layout/pyramid1"/>
    <dgm:cxn modelId="{954AD29E-C69F-4109-83D1-731A34B84D8A}" type="presOf" srcId="{4F314F28-A62C-42D6-AF96-244AACD1B5DD}" destId="{A73FD3D1-3543-41F7-BDBE-4769F1B478AB}" srcOrd="0" destOrd="0" presId="urn:microsoft.com/office/officeart/2005/8/layout/pyramid1"/>
    <dgm:cxn modelId="{87558340-A7B2-4511-A2F5-91897634C876}" type="presOf" srcId="{370E29D3-50C5-45A8-8FCF-57FB127C68C4}" destId="{AE881F36-B399-4CC5-BDC8-D498F988F722}" srcOrd="0" destOrd="0" presId="urn:microsoft.com/office/officeart/2005/8/layout/pyramid1"/>
    <dgm:cxn modelId="{F6F453E4-D7EB-4840-ABDD-531BB45F01DC}" type="presOf" srcId="{4F314F28-A62C-42D6-AF96-244AACD1B5DD}" destId="{C93E02F9-53E3-4CEA-A645-639989CB5A3D}" srcOrd="1" destOrd="0" presId="urn:microsoft.com/office/officeart/2005/8/layout/pyramid1"/>
    <dgm:cxn modelId="{C47E67AA-69C4-41C4-B237-D09BC1427E43}" srcId="{370E29D3-50C5-45A8-8FCF-57FB127C68C4}" destId="{20955B1F-9BB7-487C-B26F-CA4B829CCF48}" srcOrd="0" destOrd="0" parTransId="{41B34CAE-F222-4266-91A3-3AF505FCD0FB}" sibTransId="{EE127AC6-6A9C-4F8C-915D-D7124A6D74AB}"/>
    <dgm:cxn modelId="{D63C0CE9-7B65-4C9E-B78A-2F7ED880A285}" srcId="{370E29D3-50C5-45A8-8FCF-57FB127C68C4}" destId="{489A3B1D-689F-4918-9A8F-9E9DCE608DC1}" srcOrd="1" destOrd="0" parTransId="{47933E62-2295-476B-8641-50B0FE4F41A5}" sibTransId="{6AD8C886-8A29-4567-8633-FF6D600CD027}"/>
    <dgm:cxn modelId="{85561C9F-15FC-425E-9709-9D2367C6D6CC}" type="presOf" srcId="{20955B1F-9BB7-487C-B26F-CA4B829CCF48}" destId="{51B0B3F7-DC1B-4C2F-8791-076079307DC8}" srcOrd="0" destOrd="0" presId="urn:microsoft.com/office/officeart/2005/8/layout/pyramid1"/>
    <dgm:cxn modelId="{04931C8C-9C06-40FE-950F-C0F0676B573E}" srcId="{370E29D3-50C5-45A8-8FCF-57FB127C68C4}" destId="{4F314F28-A62C-42D6-AF96-244AACD1B5DD}" srcOrd="2" destOrd="0" parTransId="{5578D749-B63C-43B0-BEC5-B3FC257E1F13}" sibTransId="{AF1583A0-E67B-4EE5-B75E-51177238DC71}"/>
    <dgm:cxn modelId="{2A1FF8F1-7511-4D51-8906-19D819367E7C}" type="presParOf" srcId="{AE881F36-B399-4CC5-BDC8-D498F988F722}" destId="{1EA8B9AF-5FB4-4101-8E6B-6BDDC3C5C375}" srcOrd="0" destOrd="0" presId="urn:microsoft.com/office/officeart/2005/8/layout/pyramid1"/>
    <dgm:cxn modelId="{2C85D3F1-25E9-42F7-91A7-0DA36352FB24}" type="presParOf" srcId="{1EA8B9AF-5FB4-4101-8E6B-6BDDC3C5C375}" destId="{51B0B3F7-DC1B-4C2F-8791-076079307DC8}" srcOrd="0" destOrd="0" presId="urn:microsoft.com/office/officeart/2005/8/layout/pyramid1"/>
    <dgm:cxn modelId="{1B84542D-D0D1-4D05-8926-6A53386946B4}" type="presParOf" srcId="{1EA8B9AF-5FB4-4101-8E6B-6BDDC3C5C375}" destId="{5B67A3E1-43BD-454C-A31D-005A4137A1C1}" srcOrd="1" destOrd="0" presId="urn:microsoft.com/office/officeart/2005/8/layout/pyramid1"/>
    <dgm:cxn modelId="{32A3A929-9398-466A-A7C7-91A9B40C22E6}" type="presParOf" srcId="{AE881F36-B399-4CC5-BDC8-D498F988F722}" destId="{3EB09FB1-BA0F-4167-A1BF-213380E3F498}" srcOrd="1" destOrd="0" presId="urn:microsoft.com/office/officeart/2005/8/layout/pyramid1"/>
    <dgm:cxn modelId="{3647FDDF-A1B6-49C5-B49C-C3E65D6488CA}" type="presParOf" srcId="{3EB09FB1-BA0F-4167-A1BF-213380E3F498}" destId="{169D25CA-441A-49E3-9A8C-A652FFE06564}" srcOrd="0" destOrd="0" presId="urn:microsoft.com/office/officeart/2005/8/layout/pyramid1"/>
    <dgm:cxn modelId="{87DFB837-C43B-49B3-A992-EC9D6B7EC4A3}" type="presParOf" srcId="{3EB09FB1-BA0F-4167-A1BF-213380E3F498}" destId="{4B46D262-9873-4574-B800-EF32EE28A505}" srcOrd="1" destOrd="0" presId="urn:microsoft.com/office/officeart/2005/8/layout/pyramid1"/>
    <dgm:cxn modelId="{9299D73D-2EC8-4CFA-9A7C-C5F365E592D3}" type="presParOf" srcId="{AE881F36-B399-4CC5-BDC8-D498F988F722}" destId="{70AF7E16-7922-4D9F-985B-61A0E15FE83A}" srcOrd="2" destOrd="0" presId="urn:microsoft.com/office/officeart/2005/8/layout/pyramid1"/>
    <dgm:cxn modelId="{78907CFD-FCAF-46E5-B344-41894B6DF582}" type="presParOf" srcId="{70AF7E16-7922-4D9F-985B-61A0E15FE83A}" destId="{A73FD3D1-3543-41F7-BDBE-4769F1B478AB}" srcOrd="0" destOrd="0" presId="urn:microsoft.com/office/officeart/2005/8/layout/pyramid1"/>
    <dgm:cxn modelId="{220AD51E-6717-4490-A4A6-CB6FA921C3B6}" type="presParOf" srcId="{70AF7E16-7922-4D9F-985B-61A0E15FE83A}" destId="{C93E02F9-53E3-4CEA-A645-639989CB5A3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AD0CB-4780-48C3-9CBE-7529A998435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51F4A255-F799-40EC-AD02-80A70B16DE2F}">
      <dgm:prSet phldrT="[Text]"/>
      <dgm:spPr>
        <a:xfrm>
          <a:off x="1143000" y="0"/>
          <a:ext cx="3200400" cy="320040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Broader Child-Serving System Factors</a:t>
          </a:r>
        </a:p>
      </dgm:t>
    </dgm:pt>
    <dgm:pt modelId="{A5D12D3D-D26E-4F50-829E-8FC42395AFBF}" type="parTrans" cxnId="{80A03758-E1F4-47E8-A49B-68DDF130666F}">
      <dgm:prSet/>
      <dgm:spPr/>
      <dgm:t>
        <a:bodyPr/>
        <a:lstStyle/>
        <a:p>
          <a:endParaRPr lang="en-US"/>
        </a:p>
      </dgm:t>
    </dgm:pt>
    <dgm:pt modelId="{92CE7B18-B695-4DD4-A065-2C228412B910}" type="sibTrans" cxnId="{80A03758-E1F4-47E8-A49B-68DDF130666F}">
      <dgm:prSet/>
      <dgm:spPr/>
      <dgm:t>
        <a:bodyPr/>
        <a:lstStyle/>
        <a:p>
          <a:endParaRPr lang="en-US"/>
        </a:p>
      </dgm:t>
    </dgm:pt>
    <dgm:pt modelId="{1008CB49-1181-4D0B-A646-0A78091D8192}">
      <dgm:prSet phldrT="[Text]"/>
      <dgm:spPr>
        <a:xfrm>
          <a:off x="1463040" y="640080"/>
          <a:ext cx="2560320" cy="256032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Child Welfare System Factors</a:t>
          </a:r>
        </a:p>
      </dgm:t>
    </dgm:pt>
    <dgm:pt modelId="{B6A0807B-EEE6-4940-A772-F0274CF71C67}" type="parTrans" cxnId="{BB4D7CB1-A253-49FD-9C1C-36BF8F6441E9}">
      <dgm:prSet/>
      <dgm:spPr/>
      <dgm:t>
        <a:bodyPr/>
        <a:lstStyle/>
        <a:p>
          <a:endParaRPr lang="en-US"/>
        </a:p>
      </dgm:t>
    </dgm:pt>
    <dgm:pt modelId="{3376A1ED-978A-47B3-B961-C38FD7FF2747}" type="sibTrans" cxnId="{BB4D7CB1-A253-49FD-9C1C-36BF8F6441E9}">
      <dgm:prSet/>
      <dgm:spPr/>
      <dgm:t>
        <a:bodyPr/>
        <a:lstStyle/>
        <a:p>
          <a:endParaRPr lang="en-US"/>
        </a:p>
      </dgm:t>
    </dgm:pt>
    <dgm:pt modelId="{6841C6CF-BABE-4302-A64B-DB67042ADA32}">
      <dgm:prSet phldrT="[Text]"/>
      <dgm:spPr>
        <a:xfrm>
          <a:off x="1783080" y="1280159"/>
          <a:ext cx="1920240" cy="192024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Family Factors</a:t>
          </a:r>
        </a:p>
      </dgm:t>
    </dgm:pt>
    <dgm:pt modelId="{8B5A1D23-92DA-4F9C-913A-433442B11F56}" type="parTrans" cxnId="{5AF66F5E-642B-4C2B-9953-3FFF31D92A4F}">
      <dgm:prSet/>
      <dgm:spPr/>
      <dgm:t>
        <a:bodyPr/>
        <a:lstStyle/>
        <a:p>
          <a:endParaRPr lang="en-US"/>
        </a:p>
      </dgm:t>
    </dgm:pt>
    <dgm:pt modelId="{291F053C-5894-4D51-A4AD-21F4E1E1213D}" type="sibTrans" cxnId="{5AF66F5E-642B-4C2B-9953-3FFF31D92A4F}">
      <dgm:prSet/>
      <dgm:spPr/>
      <dgm:t>
        <a:bodyPr/>
        <a:lstStyle/>
        <a:p>
          <a:endParaRPr lang="en-US"/>
        </a:p>
      </dgm:t>
    </dgm:pt>
    <dgm:pt modelId="{9A2DB07D-4389-42DB-90BF-74B2C3E471C9}">
      <dgm:prSet phldrT="[Text]"/>
      <dgm:spPr>
        <a:xfrm>
          <a:off x="2103120" y="1920240"/>
          <a:ext cx="1280160" cy="128016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Individual Factors</a:t>
          </a:r>
        </a:p>
      </dgm:t>
    </dgm:pt>
    <dgm:pt modelId="{8300ED11-8335-456D-AEA0-8D97B3A666D2}" type="parTrans" cxnId="{E60CD200-4D83-42BF-BA6C-8E151E879137}">
      <dgm:prSet/>
      <dgm:spPr/>
      <dgm:t>
        <a:bodyPr/>
        <a:lstStyle/>
        <a:p>
          <a:endParaRPr lang="en-US"/>
        </a:p>
      </dgm:t>
    </dgm:pt>
    <dgm:pt modelId="{A9CB8E63-0A4A-4158-B541-AD28CD34606D}" type="sibTrans" cxnId="{E60CD200-4D83-42BF-BA6C-8E151E879137}">
      <dgm:prSet/>
      <dgm:spPr/>
      <dgm:t>
        <a:bodyPr/>
        <a:lstStyle/>
        <a:p>
          <a:endParaRPr lang="en-US"/>
        </a:p>
      </dgm:t>
    </dgm:pt>
    <dgm:pt modelId="{246FC640-E1BD-49DD-B8AA-B3359F0160F5}" type="pres">
      <dgm:prSet presAssocID="{081AD0CB-4780-48C3-9CBE-7529A9984350}" presName="Name0" presStyleCnt="0">
        <dgm:presLayoutVars>
          <dgm:chMax val="7"/>
          <dgm:resizeHandles val="exact"/>
        </dgm:presLayoutVars>
      </dgm:prSet>
      <dgm:spPr/>
      <dgm:t>
        <a:bodyPr/>
        <a:lstStyle/>
        <a:p>
          <a:endParaRPr lang="en-US"/>
        </a:p>
      </dgm:t>
    </dgm:pt>
    <dgm:pt modelId="{94DBFFAC-D00D-443B-8035-A5ACA6E843F5}" type="pres">
      <dgm:prSet presAssocID="{081AD0CB-4780-48C3-9CBE-7529A9984350}" presName="comp1" presStyleCnt="0"/>
      <dgm:spPr/>
    </dgm:pt>
    <dgm:pt modelId="{B24B09BC-236C-4F46-A912-7F7111FC9165}" type="pres">
      <dgm:prSet presAssocID="{081AD0CB-4780-48C3-9CBE-7529A9984350}" presName="circle1" presStyleLbl="node1" presStyleIdx="0" presStyleCnt="4"/>
      <dgm:spPr/>
      <dgm:t>
        <a:bodyPr/>
        <a:lstStyle/>
        <a:p>
          <a:endParaRPr lang="en-US"/>
        </a:p>
      </dgm:t>
    </dgm:pt>
    <dgm:pt modelId="{E6DBB3E8-F7DF-451E-9E3F-C5CC65757744}" type="pres">
      <dgm:prSet presAssocID="{081AD0CB-4780-48C3-9CBE-7529A9984350}" presName="c1text" presStyleLbl="node1" presStyleIdx="0" presStyleCnt="4">
        <dgm:presLayoutVars>
          <dgm:bulletEnabled val="1"/>
        </dgm:presLayoutVars>
      </dgm:prSet>
      <dgm:spPr/>
      <dgm:t>
        <a:bodyPr/>
        <a:lstStyle/>
        <a:p>
          <a:endParaRPr lang="en-US"/>
        </a:p>
      </dgm:t>
    </dgm:pt>
    <dgm:pt modelId="{2B4DE984-319B-4AA3-8271-D46F4412BA5F}" type="pres">
      <dgm:prSet presAssocID="{081AD0CB-4780-48C3-9CBE-7529A9984350}" presName="comp2" presStyleCnt="0"/>
      <dgm:spPr/>
    </dgm:pt>
    <dgm:pt modelId="{95BF5170-FECE-40BC-875C-791D169F6E4F}" type="pres">
      <dgm:prSet presAssocID="{081AD0CB-4780-48C3-9CBE-7529A9984350}" presName="circle2" presStyleLbl="node1" presStyleIdx="1" presStyleCnt="4"/>
      <dgm:spPr/>
      <dgm:t>
        <a:bodyPr/>
        <a:lstStyle/>
        <a:p>
          <a:endParaRPr lang="en-US"/>
        </a:p>
      </dgm:t>
    </dgm:pt>
    <dgm:pt modelId="{9954B834-08F1-40DD-A52F-722521124EE6}" type="pres">
      <dgm:prSet presAssocID="{081AD0CB-4780-48C3-9CBE-7529A9984350}" presName="c2text" presStyleLbl="node1" presStyleIdx="1" presStyleCnt="4">
        <dgm:presLayoutVars>
          <dgm:bulletEnabled val="1"/>
        </dgm:presLayoutVars>
      </dgm:prSet>
      <dgm:spPr/>
      <dgm:t>
        <a:bodyPr/>
        <a:lstStyle/>
        <a:p>
          <a:endParaRPr lang="en-US"/>
        </a:p>
      </dgm:t>
    </dgm:pt>
    <dgm:pt modelId="{2C89A744-16D8-416C-B8B2-B50AED8642C5}" type="pres">
      <dgm:prSet presAssocID="{081AD0CB-4780-48C3-9CBE-7529A9984350}" presName="comp3" presStyleCnt="0"/>
      <dgm:spPr/>
    </dgm:pt>
    <dgm:pt modelId="{5CD0721F-AA7B-48E0-9491-A8544D5AF53D}" type="pres">
      <dgm:prSet presAssocID="{081AD0CB-4780-48C3-9CBE-7529A9984350}" presName="circle3" presStyleLbl="node1" presStyleIdx="2" presStyleCnt="4"/>
      <dgm:spPr/>
      <dgm:t>
        <a:bodyPr/>
        <a:lstStyle/>
        <a:p>
          <a:endParaRPr lang="en-US"/>
        </a:p>
      </dgm:t>
    </dgm:pt>
    <dgm:pt modelId="{18D930C7-A345-4802-B99E-0C0700ED6DE1}" type="pres">
      <dgm:prSet presAssocID="{081AD0CB-4780-48C3-9CBE-7529A9984350}" presName="c3text" presStyleLbl="node1" presStyleIdx="2" presStyleCnt="4">
        <dgm:presLayoutVars>
          <dgm:bulletEnabled val="1"/>
        </dgm:presLayoutVars>
      </dgm:prSet>
      <dgm:spPr/>
      <dgm:t>
        <a:bodyPr/>
        <a:lstStyle/>
        <a:p>
          <a:endParaRPr lang="en-US"/>
        </a:p>
      </dgm:t>
    </dgm:pt>
    <dgm:pt modelId="{6F8C1120-06C2-4C16-9965-575790A8D896}" type="pres">
      <dgm:prSet presAssocID="{081AD0CB-4780-48C3-9CBE-7529A9984350}" presName="comp4" presStyleCnt="0"/>
      <dgm:spPr/>
    </dgm:pt>
    <dgm:pt modelId="{4DB9D308-3544-4BF0-B637-CFEEAE8A2236}" type="pres">
      <dgm:prSet presAssocID="{081AD0CB-4780-48C3-9CBE-7529A9984350}" presName="circle4" presStyleLbl="node1" presStyleIdx="3" presStyleCnt="4"/>
      <dgm:spPr/>
      <dgm:t>
        <a:bodyPr/>
        <a:lstStyle/>
        <a:p>
          <a:endParaRPr lang="en-US"/>
        </a:p>
      </dgm:t>
    </dgm:pt>
    <dgm:pt modelId="{A61D84DB-782C-497A-B88B-9CD2C299DE55}" type="pres">
      <dgm:prSet presAssocID="{081AD0CB-4780-48C3-9CBE-7529A9984350}" presName="c4text" presStyleLbl="node1" presStyleIdx="3" presStyleCnt="4">
        <dgm:presLayoutVars>
          <dgm:bulletEnabled val="1"/>
        </dgm:presLayoutVars>
      </dgm:prSet>
      <dgm:spPr/>
      <dgm:t>
        <a:bodyPr/>
        <a:lstStyle/>
        <a:p>
          <a:endParaRPr lang="en-US"/>
        </a:p>
      </dgm:t>
    </dgm:pt>
  </dgm:ptLst>
  <dgm:cxnLst>
    <dgm:cxn modelId="{E60CD200-4D83-42BF-BA6C-8E151E879137}" srcId="{081AD0CB-4780-48C3-9CBE-7529A9984350}" destId="{9A2DB07D-4389-42DB-90BF-74B2C3E471C9}" srcOrd="3" destOrd="0" parTransId="{8300ED11-8335-456D-AEA0-8D97B3A666D2}" sibTransId="{A9CB8E63-0A4A-4158-B541-AD28CD34606D}"/>
    <dgm:cxn modelId="{80A03758-E1F4-47E8-A49B-68DDF130666F}" srcId="{081AD0CB-4780-48C3-9CBE-7529A9984350}" destId="{51F4A255-F799-40EC-AD02-80A70B16DE2F}" srcOrd="0" destOrd="0" parTransId="{A5D12D3D-D26E-4F50-829E-8FC42395AFBF}" sibTransId="{92CE7B18-B695-4DD4-A065-2C228412B910}"/>
    <dgm:cxn modelId="{C1148FF9-19DF-48A3-866E-7C2E53322E53}" type="presOf" srcId="{081AD0CB-4780-48C3-9CBE-7529A9984350}" destId="{246FC640-E1BD-49DD-B8AA-B3359F0160F5}" srcOrd="0" destOrd="0" presId="urn:microsoft.com/office/officeart/2005/8/layout/venn2"/>
    <dgm:cxn modelId="{F1EAE059-F189-4220-9C45-DEC471DD4B1E}" type="presOf" srcId="{1008CB49-1181-4D0B-A646-0A78091D8192}" destId="{9954B834-08F1-40DD-A52F-722521124EE6}" srcOrd="1" destOrd="0" presId="urn:microsoft.com/office/officeart/2005/8/layout/venn2"/>
    <dgm:cxn modelId="{FAEA0262-2D1C-42E6-B40E-8BBA8339DF2C}" type="presOf" srcId="{6841C6CF-BABE-4302-A64B-DB67042ADA32}" destId="{18D930C7-A345-4802-B99E-0C0700ED6DE1}" srcOrd="1" destOrd="0" presId="urn:microsoft.com/office/officeart/2005/8/layout/venn2"/>
    <dgm:cxn modelId="{5EDB6182-20A0-481E-96A6-66DEDBBF0893}" type="presOf" srcId="{9A2DB07D-4389-42DB-90BF-74B2C3E471C9}" destId="{4DB9D308-3544-4BF0-B637-CFEEAE8A2236}" srcOrd="0" destOrd="0" presId="urn:microsoft.com/office/officeart/2005/8/layout/venn2"/>
    <dgm:cxn modelId="{BB4C9498-2D8C-4274-B065-8B8EF44C1D1F}" type="presOf" srcId="{1008CB49-1181-4D0B-A646-0A78091D8192}" destId="{95BF5170-FECE-40BC-875C-791D169F6E4F}" srcOrd="0" destOrd="0" presId="urn:microsoft.com/office/officeart/2005/8/layout/venn2"/>
    <dgm:cxn modelId="{449731C3-7DAA-4111-BD5E-82098A066C0F}" type="presOf" srcId="{51F4A255-F799-40EC-AD02-80A70B16DE2F}" destId="{B24B09BC-236C-4F46-A912-7F7111FC9165}" srcOrd="0" destOrd="0" presId="urn:microsoft.com/office/officeart/2005/8/layout/venn2"/>
    <dgm:cxn modelId="{BB4D7CB1-A253-49FD-9C1C-36BF8F6441E9}" srcId="{081AD0CB-4780-48C3-9CBE-7529A9984350}" destId="{1008CB49-1181-4D0B-A646-0A78091D8192}" srcOrd="1" destOrd="0" parTransId="{B6A0807B-EEE6-4940-A772-F0274CF71C67}" sibTransId="{3376A1ED-978A-47B3-B961-C38FD7FF2747}"/>
    <dgm:cxn modelId="{70466EA2-66BF-4234-9CFF-7A2FEFDE80DE}" type="presOf" srcId="{9A2DB07D-4389-42DB-90BF-74B2C3E471C9}" destId="{A61D84DB-782C-497A-B88B-9CD2C299DE55}" srcOrd="1" destOrd="0" presId="urn:microsoft.com/office/officeart/2005/8/layout/venn2"/>
    <dgm:cxn modelId="{5AF66F5E-642B-4C2B-9953-3FFF31D92A4F}" srcId="{081AD0CB-4780-48C3-9CBE-7529A9984350}" destId="{6841C6CF-BABE-4302-A64B-DB67042ADA32}" srcOrd="2" destOrd="0" parTransId="{8B5A1D23-92DA-4F9C-913A-433442B11F56}" sibTransId="{291F053C-5894-4D51-A4AD-21F4E1E1213D}"/>
    <dgm:cxn modelId="{8C8A921B-A2CB-4AB2-A4E0-746638B83C6F}" type="presOf" srcId="{51F4A255-F799-40EC-AD02-80A70B16DE2F}" destId="{E6DBB3E8-F7DF-451E-9E3F-C5CC65757744}" srcOrd="1" destOrd="0" presId="urn:microsoft.com/office/officeart/2005/8/layout/venn2"/>
    <dgm:cxn modelId="{B1312C08-26B3-4962-8083-C33D7ECBB4AD}" type="presOf" srcId="{6841C6CF-BABE-4302-A64B-DB67042ADA32}" destId="{5CD0721F-AA7B-48E0-9491-A8544D5AF53D}" srcOrd="0" destOrd="0" presId="urn:microsoft.com/office/officeart/2005/8/layout/venn2"/>
    <dgm:cxn modelId="{863B8719-C6BE-46F9-9BAD-B8F9AF9E191B}" type="presParOf" srcId="{246FC640-E1BD-49DD-B8AA-B3359F0160F5}" destId="{94DBFFAC-D00D-443B-8035-A5ACA6E843F5}" srcOrd="0" destOrd="0" presId="urn:microsoft.com/office/officeart/2005/8/layout/venn2"/>
    <dgm:cxn modelId="{B2F5A074-276D-4771-BEE0-C8B7E1CE22F6}" type="presParOf" srcId="{94DBFFAC-D00D-443B-8035-A5ACA6E843F5}" destId="{B24B09BC-236C-4F46-A912-7F7111FC9165}" srcOrd="0" destOrd="0" presId="urn:microsoft.com/office/officeart/2005/8/layout/venn2"/>
    <dgm:cxn modelId="{876A9049-D6BB-4C33-B66E-DA081DAAA387}" type="presParOf" srcId="{94DBFFAC-D00D-443B-8035-A5ACA6E843F5}" destId="{E6DBB3E8-F7DF-451E-9E3F-C5CC65757744}" srcOrd="1" destOrd="0" presId="urn:microsoft.com/office/officeart/2005/8/layout/venn2"/>
    <dgm:cxn modelId="{2046D431-557C-4A11-A7C8-15EB5209F369}" type="presParOf" srcId="{246FC640-E1BD-49DD-B8AA-B3359F0160F5}" destId="{2B4DE984-319B-4AA3-8271-D46F4412BA5F}" srcOrd="1" destOrd="0" presId="urn:microsoft.com/office/officeart/2005/8/layout/venn2"/>
    <dgm:cxn modelId="{016EE023-3BD1-47CB-8977-285F9EA12C70}" type="presParOf" srcId="{2B4DE984-319B-4AA3-8271-D46F4412BA5F}" destId="{95BF5170-FECE-40BC-875C-791D169F6E4F}" srcOrd="0" destOrd="0" presId="urn:microsoft.com/office/officeart/2005/8/layout/venn2"/>
    <dgm:cxn modelId="{D433E083-3CEC-4A16-81DA-2082D15B1661}" type="presParOf" srcId="{2B4DE984-319B-4AA3-8271-D46F4412BA5F}" destId="{9954B834-08F1-40DD-A52F-722521124EE6}" srcOrd="1" destOrd="0" presId="urn:microsoft.com/office/officeart/2005/8/layout/venn2"/>
    <dgm:cxn modelId="{6A5EEF69-8EDB-4E89-A54D-D1E4D09E0223}" type="presParOf" srcId="{246FC640-E1BD-49DD-B8AA-B3359F0160F5}" destId="{2C89A744-16D8-416C-B8B2-B50AED8642C5}" srcOrd="2" destOrd="0" presId="urn:microsoft.com/office/officeart/2005/8/layout/venn2"/>
    <dgm:cxn modelId="{61771070-8A72-4479-A1F9-51F9C89EC5A6}" type="presParOf" srcId="{2C89A744-16D8-416C-B8B2-B50AED8642C5}" destId="{5CD0721F-AA7B-48E0-9491-A8544D5AF53D}" srcOrd="0" destOrd="0" presId="urn:microsoft.com/office/officeart/2005/8/layout/venn2"/>
    <dgm:cxn modelId="{61B6C96F-2FF8-47BD-AF6E-7604C3A30ECA}" type="presParOf" srcId="{2C89A744-16D8-416C-B8B2-B50AED8642C5}" destId="{18D930C7-A345-4802-B99E-0C0700ED6DE1}" srcOrd="1" destOrd="0" presId="urn:microsoft.com/office/officeart/2005/8/layout/venn2"/>
    <dgm:cxn modelId="{36C93EB7-57AC-41EF-A556-3AAB0055E919}" type="presParOf" srcId="{246FC640-E1BD-49DD-B8AA-B3359F0160F5}" destId="{6F8C1120-06C2-4C16-9965-575790A8D896}" srcOrd="3" destOrd="0" presId="urn:microsoft.com/office/officeart/2005/8/layout/venn2"/>
    <dgm:cxn modelId="{87C215E2-08E3-4344-A7A7-EF2DAD7B23EF}" type="presParOf" srcId="{6F8C1120-06C2-4C16-9965-575790A8D896}" destId="{4DB9D308-3544-4BF0-B637-CFEEAE8A2236}" srcOrd="0" destOrd="0" presId="urn:microsoft.com/office/officeart/2005/8/layout/venn2"/>
    <dgm:cxn modelId="{35FC67BF-EDEF-4CE4-9EAC-C32B2EBB0F65}" type="presParOf" srcId="{6F8C1120-06C2-4C16-9965-575790A8D896}" destId="{A61D84DB-782C-497A-B88B-9CD2C299DE55}"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0B3F7-DC1B-4C2F-8791-076079307DC8}">
      <dsp:nvSpPr>
        <dsp:cNvPr id="0" name=""/>
        <dsp:cNvSpPr/>
      </dsp:nvSpPr>
      <dsp:spPr>
        <a:xfrm>
          <a:off x="2260599" y="0"/>
          <a:ext cx="2260600" cy="1676399"/>
        </a:xfrm>
        <a:prstGeom prst="trapezoid">
          <a:avLst>
            <a:gd name="adj" fmla="val 67424"/>
          </a:avLst>
        </a:prstGeom>
        <a:solidFill>
          <a:schemeClr val="bg2">
            <a:lumMod val="40000"/>
            <a:lumOff val="6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r>
            <a:rPr lang="en-US" sz="2800" kern="1200" dirty="0" smtClean="0">
              <a:solidFill>
                <a:schemeClr val="bg1"/>
              </a:solidFill>
            </a:rPr>
            <a:t>PTSD</a:t>
          </a:r>
          <a:r>
            <a:rPr lang="en-US" sz="4300" kern="1200" dirty="0" smtClean="0">
              <a:solidFill>
                <a:schemeClr val="bg1"/>
              </a:solidFill>
            </a:rPr>
            <a:t> </a:t>
          </a:r>
          <a:r>
            <a:rPr lang="en-US" sz="3600" kern="1200" dirty="0" smtClean="0">
              <a:solidFill>
                <a:schemeClr val="bg1"/>
              </a:solidFill>
            </a:rPr>
            <a:t>Cluster</a:t>
          </a:r>
          <a:endParaRPr lang="en-US" sz="3600" kern="1200" dirty="0">
            <a:solidFill>
              <a:schemeClr val="bg1"/>
            </a:solidFill>
          </a:endParaRPr>
        </a:p>
      </dsp:txBody>
      <dsp:txXfrm>
        <a:off x="2260599" y="0"/>
        <a:ext cx="2260600" cy="1676399"/>
      </dsp:txXfrm>
    </dsp:sp>
    <dsp:sp modelId="{169D25CA-441A-49E3-9A8C-A652FFE06564}">
      <dsp:nvSpPr>
        <dsp:cNvPr id="0" name=""/>
        <dsp:cNvSpPr/>
      </dsp:nvSpPr>
      <dsp:spPr>
        <a:xfrm>
          <a:off x="1130299" y="1676399"/>
          <a:ext cx="4521200" cy="1676399"/>
        </a:xfrm>
        <a:prstGeom prst="trapezoid">
          <a:avLst>
            <a:gd name="adj" fmla="val 67424"/>
          </a:avLst>
        </a:prstGeom>
        <a:solidFill>
          <a:schemeClr val="accent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sz="4300" kern="1200" dirty="0" smtClean="0">
              <a:solidFill>
                <a:srgbClr val="FF0000"/>
              </a:solidFill>
            </a:rPr>
            <a:t> </a:t>
          </a:r>
          <a:r>
            <a:rPr lang="en-US" sz="4300" kern="1200" dirty="0" smtClean="0">
              <a:solidFill>
                <a:schemeClr val="bg1"/>
              </a:solidFill>
            </a:rPr>
            <a:t>Trauma Effects</a:t>
          </a:r>
        </a:p>
      </dsp:txBody>
      <dsp:txXfrm>
        <a:off x="1921509" y="1676399"/>
        <a:ext cx="2938780" cy="1676399"/>
      </dsp:txXfrm>
    </dsp:sp>
    <dsp:sp modelId="{A73FD3D1-3543-41F7-BDBE-4769F1B478AB}">
      <dsp:nvSpPr>
        <dsp:cNvPr id="0" name=""/>
        <dsp:cNvSpPr/>
      </dsp:nvSpPr>
      <dsp:spPr>
        <a:xfrm>
          <a:off x="0" y="3352799"/>
          <a:ext cx="6781800" cy="1676399"/>
        </a:xfrm>
        <a:prstGeom prst="trapezoid">
          <a:avLst>
            <a:gd name="adj" fmla="val 67424"/>
          </a:avLst>
        </a:prstGeom>
        <a:solidFill>
          <a:schemeClr val="bg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kern="1200" dirty="0" smtClean="0">
              <a:solidFill>
                <a:schemeClr val="bg1"/>
              </a:solidFill>
            </a:rPr>
            <a:t>Trauma Events</a:t>
          </a:r>
          <a:endParaRPr lang="en-US" sz="4800" kern="1200" dirty="0">
            <a:solidFill>
              <a:schemeClr val="bg1"/>
            </a:solidFill>
          </a:endParaRPr>
        </a:p>
      </dsp:txBody>
      <dsp:txXfrm>
        <a:off x="1186814" y="3352799"/>
        <a:ext cx="4408170" cy="1676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B09BC-236C-4F46-A912-7F7111FC9165}">
      <dsp:nvSpPr>
        <dsp:cNvPr id="0" name=""/>
        <dsp:cNvSpPr/>
      </dsp:nvSpPr>
      <dsp:spPr>
        <a:xfrm>
          <a:off x="2194718" y="0"/>
          <a:ext cx="4297362" cy="429736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a:solidFill>
                <a:sysClr val="window" lastClr="FFFFFF"/>
              </a:solidFill>
              <a:latin typeface="Calibri"/>
              <a:ea typeface="+mn-ea"/>
              <a:cs typeface="+mn-cs"/>
            </a:rPr>
            <a:t>Broader Child-Serving System Factors</a:t>
          </a:r>
        </a:p>
      </dsp:txBody>
      <dsp:txXfrm>
        <a:off x="3742628" y="214868"/>
        <a:ext cx="1201542" cy="644604"/>
      </dsp:txXfrm>
    </dsp:sp>
    <dsp:sp modelId="{95BF5170-FECE-40BC-875C-791D169F6E4F}">
      <dsp:nvSpPr>
        <dsp:cNvPr id="0" name=""/>
        <dsp:cNvSpPr/>
      </dsp:nvSpPr>
      <dsp:spPr>
        <a:xfrm>
          <a:off x="2624454" y="859472"/>
          <a:ext cx="3437890" cy="343789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a:solidFill>
                <a:sysClr val="window" lastClr="FFFFFF"/>
              </a:solidFill>
              <a:latin typeface="Calibri"/>
              <a:ea typeface="+mn-ea"/>
              <a:cs typeface="+mn-cs"/>
            </a:rPr>
            <a:t>Child Welfare System Factors</a:t>
          </a:r>
        </a:p>
      </dsp:txBody>
      <dsp:txXfrm>
        <a:off x="3742628" y="1065746"/>
        <a:ext cx="1201542" cy="618820"/>
      </dsp:txXfrm>
    </dsp:sp>
    <dsp:sp modelId="{5CD0721F-AA7B-48E0-9491-A8544D5AF53D}">
      <dsp:nvSpPr>
        <dsp:cNvPr id="0" name=""/>
        <dsp:cNvSpPr/>
      </dsp:nvSpPr>
      <dsp:spPr>
        <a:xfrm>
          <a:off x="3054191" y="1718945"/>
          <a:ext cx="2578417" cy="257841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a:solidFill>
                <a:sysClr val="window" lastClr="FFFFFF"/>
              </a:solidFill>
              <a:latin typeface="Calibri"/>
              <a:ea typeface="+mn-ea"/>
              <a:cs typeface="+mn-cs"/>
            </a:rPr>
            <a:t>Family Factors</a:t>
          </a:r>
        </a:p>
      </dsp:txBody>
      <dsp:txXfrm>
        <a:off x="3742628" y="1912326"/>
        <a:ext cx="1201542" cy="580144"/>
      </dsp:txXfrm>
    </dsp:sp>
    <dsp:sp modelId="{4DB9D308-3544-4BF0-B637-CFEEAE8A2236}">
      <dsp:nvSpPr>
        <dsp:cNvPr id="0" name=""/>
        <dsp:cNvSpPr/>
      </dsp:nvSpPr>
      <dsp:spPr>
        <a:xfrm>
          <a:off x="3483927" y="2578417"/>
          <a:ext cx="1718945" cy="1718945"/>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a:solidFill>
                <a:sysClr val="window" lastClr="FFFFFF"/>
              </a:solidFill>
              <a:latin typeface="Calibri"/>
              <a:ea typeface="+mn-ea"/>
              <a:cs typeface="+mn-cs"/>
            </a:rPr>
            <a:t>Individual Factors</a:t>
          </a:r>
        </a:p>
      </dsp:txBody>
      <dsp:txXfrm>
        <a:off x="3735661" y="3008154"/>
        <a:ext cx="1215477" cy="85947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a:lvl1pPr>
          </a:lstStyle>
          <a:p>
            <a:fld id="{4D7CF4A2-79AB-45B0-9EA3-FC6A40506C8F}" type="datetimeFigureOut">
              <a:rPr lang="en-US" smtClean="0"/>
              <a:t>4/2/2014</a:t>
            </a:fld>
            <a:endParaRPr lang="en-US"/>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a:lvl1pPr>
          </a:lstStyle>
          <a:p>
            <a:fld id="{DB3C2953-5897-477E-AC11-A928DBF51D11}" type="slidenum">
              <a:rPr lang="en-US" smtClean="0"/>
              <a:t>‹#›</a:t>
            </a:fld>
            <a:endParaRPr lang="en-US"/>
          </a:p>
        </p:txBody>
      </p:sp>
    </p:spTree>
    <p:extLst>
      <p:ext uri="{BB962C8B-B14F-4D97-AF65-F5344CB8AC3E}">
        <p14:creationId xmlns:p14="http://schemas.microsoft.com/office/powerpoint/2010/main" val="3292369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64B9DCDE-4AFA-4CF1-A63A-4AC9CE22E52F}" type="datetimeFigureOut">
              <a:rPr lang="en-US" smtClean="0"/>
              <a:pPr/>
              <a:t>4/2/2014</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6CF6F523-DB59-40C9-AF03-B2C6CD25935C}" type="slidenum">
              <a:rPr lang="en-US" smtClean="0"/>
              <a:pPr/>
              <a:t>‹#›</a:t>
            </a:fld>
            <a:endParaRPr lang="en-US"/>
          </a:p>
        </p:txBody>
      </p:sp>
    </p:spTree>
    <p:extLst>
      <p:ext uri="{BB962C8B-B14F-4D97-AF65-F5344CB8AC3E}">
        <p14:creationId xmlns:p14="http://schemas.microsoft.com/office/powerpoint/2010/main" val="1871730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F6F523-DB59-40C9-AF03-B2C6CD25935C}" type="slidenum">
              <a:rPr lang="en-US" smtClean="0"/>
              <a:pPr/>
              <a:t>1</a:t>
            </a:fld>
            <a:endParaRPr lang="en-US"/>
          </a:p>
        </p:txBody>
      </p:sp>
    </p:spTree>
    <p:extLst>
      <p:ext uri="{BB962C8B-B14F-4D97-AF65-F5344CB8AC3E}">
        <p14:creationId xmlns:p14="http://schemas.microsoft.com/office/powerpoint/2010/main" val="371977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3F049-2409-4529-9C99-1BC9162BADA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301021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Griffin et al, 2011</a:t>
            </a:r>
          </a:p>
          <a:p>
            <a:endParaRPr lang="en-US" dirty="0"/>
          </a:p>
        </p:txBody>
      </p:sp>
      <p:sp>
        <p:nvSpPr>
          <p:cNvPr id="4" name="Slide Number Placeholder 3"/>
          <p:cNvSpPr>
            <a:spLocks noGrp="1"/>
          </p:cNvSpPr>
          <p:nvPr>
            <p:ph type="sldNum" sz="quarter" idx="10"/>
          </p:nvPr>
        </p:nvSpPr>
        <p:spPr/>
        <p:txBody>
          <a:bodyPr/>
          <a:lstStyle/>
          <a:p>
            <a:fld id="{B893F049-2409-4529-9C99-1BC9162BADA0}"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589813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57958" indent="-291522" eaLnBrk="0" hangingPunct="0">
              <a:defRPr sz="2400">
                <a:solidFill>
                  <a:schemeClr val="tx1"/>
                </a:solidFill>
                <a:latin typeface="Times New Roman" pitchFamily="18" charset="0"/>
                <a:cs typeface="Times New Roman" pitchFamily="18" charset="0"/>
              </a:defRPr>
            </a:lvl2pPr>
            <a:lvl3pPr marL="1166089" indent="-233218" eaLnBrk="0" hangingPunct="0">
              <a:defRPr sz="2400">
                <a:solidFill>
                  <a:schemeClr val="tx1"/>
                </a:solidFill>
                <a:latin typeface="Times New Roman" pitchFamily="18" charset="0"/>
                <a:cs typeface="Times New Roman" pitchFamily="18" charset="0"/>
              </a:defRPr>
            </a:lvl3pPr>
            <a:lvl4pPr marL="1632524" indent="-233218" eaLnBrk="0" hangingPunct="0">
              <a:defRPr sz="2400">
                <a:solidFill>
                  <a:schemeClr val="tx1"/>
                </a:solidFill>
                <a:latin typeface="Times New Roman" pitchFamily="18" charset="0"/>
                <a:cs typeface="Times New Roman" pitchFamily="18" charset="0"/>
              </a:defRPr>
            </a:lvl4pPr>
            <a:lvl5pPr marL="2098959" indent="-233218" eaLnBrk="0" hangingPunct="0">
              <a:defRPr sz="2400">
                <a:solidFill>
                  <a:schemeClr val="tx1"/>
                </a:solidFill>
                <a:latin typeface="Times New Roman" pitchFamily="18" charset="0"/>
                <a:cs typeface="Times New Roman" pitchFamily="18" charset="0"/>
              </a:defRPr>
            </a:lvl5pPr>
            <a:lvl6pPr marL="2565395" indent="-233218"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3031830" indent="-233218"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98266" indent="-233218"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964701" indent="-233218"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308F771-5BC5-460F-8D3D-421FABAFA0B6}" type="slidenum">
              <a:rPr lang="en-US" sz="1200">
                <a:solidFill>
                  <a:prstClr val="black"/>
                </a:solidFill>
              </a:rPr>
              <a:pPr eaLnBrk="1" hangingPunct="1"/>
              <a:t>21</a:t>
            </a:fld>
            <a:endParaRPr lang="en-US" sz="1200">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*Unless otherwise arranged, Regina and Joe should be next to last and last author on every webinar presentation in this series.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57958" indent="-291522" eaLnBrk="0" hangingPunct="0">
              <a:defRPr sz="2400">
                <a:solidFill>
                  <a:schemeClr val="tx1"/>
                </a:solidFill>
                <a:latin typeface="Times New Roman" pitchFamily="18" charset="0"/>
                <a:cs typeface="Times New Roman" pitchFamily="18" charset="0"/>
              </a:defRPr>
            </a:lvl2pPr>
            <a:lvl3pPr marL="1166089" indent="-233218" eaLnBrk="0" hangingPunct="0">
              <a:defRPr sz="2400">
                <a:solidFill>
                  <a:schemeClr val="tx1"/>
                </a:solidFill>
                <a:latin typeface="Times New Roman" pitchFamily="18" charset="0"/>
                <a:cs typeface="Times New Roman" pitchFamily="18" charset="0"/>
              </a:defRPr>
            </a:lvl3pPr>
            <a:lvl4pPr marL="1632524" indent="-233218" eaLnBrk="0" hangingPunct="0">
              <a:defRPr sz="2400">
                <a:solidFill>
                  <a:schemeClr val="tx1"/>
                </a:solidFill>
                <a:latin typeface="Times New Roman" pitchFamily="18" charset="0"/>
                <a:cs typeface="Times New Roman" pitchFamily="18" charset="0"/>
              </a:defRPr>
            </a:lvl4pPr>
            <a:lvl5pPr marL="2098959" indent="-233218" eaLnBrk="0" hangingPunct="0">
              <a:defRPr sz="2400">
                <a:solidFill>
                  <a:schemeClr val="tx1"/>
                </a:solidFill>
                <a:latin typeface="Times New Roman" pitchFamily="18" charset="0"/>
                <a:cs typeface="Times New Roman" pitchFamily="18" charset="0"/>
              </a:defRPr>
            </a:lvl5pPr>
            <a:lvl6pPr marL="2565395" indent="-233218"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3031830" indent="-233218"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98266" indent="-233218"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964701" indent="-233218"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23235892-5B49-4085-9CC6-2EC6720572CB}" type="slidenum">
              <a:rPr lang="en-US" sz="1200">
                <a:solidFill>
                  <a:prstClr val="black"/>
                </a:solidFill>
              </a:rPr>
              <a:pPr eaLnBrk="1" hangingPunct="1"/>
              <a:t>22</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References:</a:t>
            </a:r>
          </a:p>
          <a:p>
            <a:pPr eaLnBrk="1" hangingPunct="1"/>
            <a:r>
              <a:rPr lang="en-US" smtClean="0"/>
              <a:t>Finkelhor, D., Ormrod, R., &amp; Turner, H. (2007) Polyvictimization: a neglected component of child victimization, </a:t>
            </a:r>
            <a:r>
              <a:rPr lang="en-US" i="1" smtClean="0"/>
              <a:t>Child Abuse and Neglect, 31</a:t>
            </a:r>
            <a:r>
              <a:rPr lang="en-US" smtClean="0"/>
              <a:t>, 7-26.</a:t>
            </a:r>
          </a:p>
          <a:p>
            <a:pPr eaLnBrk="1" hangingPunct="1"/>
            <a:endParaRPr lang="en-US" smtClean="0"/>
          </a:p>
          <a:p>
            <a:pPr eaLnBrk="1" hangingPunct="1"/>
            <a:r>
              <a:rPr lang="en-US" smtClean="0"/>
              <a:t>Finkelhor, D., Ormrod, R., Turner, H., &amp; Holt, M. (2009). Pathways to poly-victimization. </a:t>
            </a:r>
            <a:r>
              <a:rPr lang="en-US" i="1" smtClean="0"/>
              <a:t>Child Maltreatment, 14</a:t>
            </a:r>
            <a:r>
              <a:rPr lang="en-US" smtClean="0"/>
              <a:t>(4), 316-329. </a:t>
            </a:r>
          </a:p>
          <a:p>
            <a:pPr eaLnBrk="1" hangingPunct="1"/>
            <a:endParaRPr lang="en-US" smtClean="0"/>
          </a:p>
          <a:p>
            <a:pPr eaLnBrk="1" hangingPunct="1"/>
            <a:r>
              <a:rPr lang="en-US" smtClean="0"/>
              <a:t>Finkelhor, D., Ormrod, R. K., &amp; Turner, H. A. (2009). Lifetime assessment of poly-victimization in a national sample of children and youth. </a:t>
            </a:r>
            <a:r>
              <a:rPr lang="en-US" i="1" smtClean="0"/>
              <a:t>Child Abuse &amp; Neglect, 33</a:t>
            </a:r>
            <a:r>
              <a:rPr lang="en-US" smtClean="0"/>
              <a:t>(7), 403-411. </a:t>
            </a:r>
          </a:p>
          <a:p>
            <a:pPr eaLnBrk="1" hangingPunct="1"/>
            <a:endParaRPr lang="en-US" smtClean="0"/>
          </a:p>
          <a:p>
            <a:pPr eaLnBrk="1" hangingPunct="1"/>
            <a:r>
              <a:rPr lang="en-US" smtClean="0"/>
              <a:t>Turner, H. A., Finkelhor, D., &amp; Ormrod, R. (2010). Poly-victimization in a national sample of children and youth. American Journal of Preventive Medicine, 38, 323–330. </a:t>
            </a:r>
          </a:p>
          <a:p>
            <a:pPr eaLnBrk="1" hangingPunct="1"/>
            <a:endParaRPr lang="en-US" b="1" smtClean="0"/>
          </a:p>
          <a:p>
            <a:pPr eaLnBrk="1" hangingPunct="1"/>
            <a:r>
              <a:rPr lang="en-US" smtClean="0"/>
              <a:t>Ford, J. D., Elhai, J. D., Connor, D. F., &amp; Frueh, B. C. (2010). Poly-victimization and risk of posttraumatic, depressive, and substance use disorders and involvement in delinquency in a national sample of adolescents.  </a:t>
            </a:r>
            <a:r>
              <a:rPr lang="en-US" i="1" smtClean="0"/>
              <a:t>Journal of Adolescent Health, 46, </a:t>
            </a:r>
            <a:r>
              <a:rPr lang="en-US" smtClean="0"/>
              <a:t>545-552.</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57958" indent="-291522" eaLnBrk="0" hangingPunct="0">
              <a:defRPr sz="2400">
                <a:solidFill>
                  <a:schemeClr val="tx1"/>
                </a:solidFill>
                <a:latin typeface="Times New Roman" pitchFamily="18" charset="0"/>
                <a:cs typeface="Times New Roman" pitchFamily="18" charset="0"/>
              </a:defRPr>
            </a:lvl2pPr>
            <a:lvl3pPr marL="1166089" indent="-233218" eaLnBrk="0" hangingPunct="0">
              <a:defRPr sz="2400">
                <a:solidFill>
                  <a:schemeClr val="tx1"/>
                </a:solidFill>
                <a:latin typeface="Times New Roman" pitchFamily="18" charset="0"/>
                <a:cs typeface="Times New Roman" pitchFamily="18" charset="0"/>
              </a:defRPr>
            </a:lvl3pPr>
            <a:lvl4pPr marL="1632524" indent="-233218" eaLnBrk="0" hangingPunct="0">
              <a:defRPr sz="2400">
                <a:solidFill>
                  <a:schemeClr val="tx1"/>
                </a:solidFill>
                <a:latin typeface="Times New Roman" pitchFamily="18" charset="0"/>
                <a:cs typeface="Times New Roman" pitchFamily="18" charset="0"/>
              </a:defRPr>
            </a:lvl4pPr>
            <a:lvl5pPr marL="2098959" indent="-233218" eaLnBrk="0" hangingPunct="0">
              <a:defRPr sz="2400">
                <a:solidFill>
                  <a:schemeClr val="tx1"/>
                </a:solidFill>
                <a:latin typeface="Times New Roman" pitchFamily="18" charset="0"/>
                <a:cs typeface="Times New Roman" pitchFamily="18" charset="0"/>
              </a:defRPr>
            </a:lvl5pPr>
            <a:lvl6pPr marL="2565395" indent="-233218"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3031830" indent="-233218"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98266" indent="-233218"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964701" indent="-233218"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24A1A493-7C47-42FA-BAA4-D2A1D14178B4}" type="slidenum">
              <a:rPr lang="en-US" sz="1200">
                <a:solidFill>
                  <a:prstClr val="black"/>
                </a:solidFill>
              </a:rPr>
              <a:pPr eaLnBrk="1" hangingPunct="1"/>
              <a:t>23</a:t>
            </a:fld>
            <a:endParaRPr lang="en-US" sz="1200">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References:</a:t>
            </a:r>
          </a:p>
          <a:p>
            <a:pPr eaLnBrk="1" hangingPunct="1"/>
            <a:endParaRPr lang="en-US" b="1" smtClean="0"/>
          </a:p>
          <a:p>
            <a:pPr eaLnBrk="1" hangingPunct="1"/>
            <a:r>
              <a:rPr lang="en-US" smtClean="0"/>
              <a:t>Ford, J. D., Connor, D. F., &amp; Hawke, J. (2009). Complex trauma among psychiatrically impaired children. </a:t>
            </a:r>
            <a:r>
              <a:rPr lang="en-US" i="1" smtClean="0"/>
              <a:t>Journal of Clinical Psychiatry, 70, </a:t>
            </a:r>
            <a:r>
              <a:rPr lang="en-US" smtClean="0"/>
              <a:t>1155-1163.</a:t>
            </a:r>
          </a:p>
          <a:p>
            <a:pPr eaLnBrk="1" hangingPunct="1"/>
            <a:endParaRPr lang="en-US" smtClean="0"/>
          </a:p>
          <a:p>
            <a:pPr eaLnBrk="1" hangingPunct="1"/>
            <a:r>
              <a:rPr lang="en-US" smtClean="0"/>
              <a:t>Ford, J.</a:t>
            </a:r>
            <a:r>
              <a:rPr lang="en-US" i="1" smtClean="0"/>
              <a:t> </a:t>
            </a:r>
            <a:r>
              <a:rPr lang="en-US" smtClean="0"/>
              <a:t>D., Grasso, D., Hawke, J., &amp; Chapman, J. (in press). Poly-victimization among juvenile justice-involved youths. </a:t>
            </a:r>
            <a:r>
              <a:rPr lang="en-US" i="1" smtClean="0"/>
              <a:t>Child Abuse &amp; Neglect</a:t>
            </a: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charset="0"/>
              <a:ea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charset="0"/>
              <a:ea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a:solidFill>
            <a:srgbClr val="FFFFFF"/>
          </a:solidFill>
          <a:ln/>
        </p:spPr>
      </p:sp>
      <p:sp>
        <p:nvSpPr>
          <p:cNvPr id="2355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solidFill>
                  <a:srgbClr val="000000"/>
                </a:solidFill>
                <a:latin typeface="Arial" charset="0"/>
                <a:cs typeface="Arial" charset="0"/>
                <a:sym typeface="Arial" charset="0"/>
              </a:rPr>
              <a:t>For those with a strong spiritual base, this step is perfect to incorporate beliefs in God, religion, etc.</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Rot="1" noChangeAspect="1" noChangeArrowheads="1" noTextEdit="1"/>
          </p:cNvSpPr>
          <p:nvPr>
            <p:ph type="sldImg"/>
          </p:nvPr>
        </p:nvSpPr>
        <p:spPr>
          <a:solidFill>
            <a:srgbClr val="FFFFFF"/>
          </a:solidFill>
          <a:ln/>
        </p:spPr>
      </p:sp>
      <p:sp>
        <p:nvSpPr>
          <p:cNvPr id="2457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solidFill>
                  <a:srgbClr val="000000"/>
                </a:solidFill>
                <a:latin typeface="Arial" charset="0"/>
                <a:cs typeface="Arial" charset="0"/>
                <a:sym typeface="Arial" charset="0"/>
              </a:rPr>
              <a:t>For those with a strong spiritual base, this step is perfect to incorporate beliefs in God, religion, etc.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6F523-DB59-40C9-AF03-B2C6CD25935C}" type="slidenum">
              <a:rPr lang="en-US" smtClean="0"/>
              <a:pPr/>
              <a:t>2</a:t>
            </a:fld>
            <a:endParaRPr lang="en-US"/>
          </a:p>
        </p:txBody>
      </p:sp>
    </p:spTree>
    <p:extLst>
      <p:ext uri="{BB962C8B-B14F-4D97-AF65-F5344CB8AC3E}">
        <p14:creationId xmlns:p14="http://schemas.microsoft.com/office/powerpoint/2010/main" val="3775848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endParaRPr lang="en-US" dirty="0" smtClean="0"/>
          </a:p>
        </p:txBody>
      </p:sp>
      <p:sp>
        <p:nvSpPr>
          <p:cNvPr id="109572" name="Slide Number Placeholder 3"/>
          <p:cNvSpPr>
            <a:spLocks noGrp="1"/>
          </p:cNvSpPr>
          <p:nvPr>
            <p:ph type="sldNum" sz="quarter" idx="5"/>
          </p:nvPr>
        </p:nvSpPr>
        <p:spPr>
          <a:noFill/>
        </p:spPr>
        <p:txBody>
          <a:bodyPr/>
          <a:lstStyle>
            <a:lvl1pPr defTabSz="889978" eaLnBrk="0" hangingPunct="0">
              <a:defRPr b="1">
                <a:solidFill>
                  <a:schemeClr val="tx1"/>
                </a:solidFill>
                <a:latin typeface="Arial" charset="0"/>
              </a:defRPr>
            </a:lvl1pPr>
            <a:lvl2pPr marL="743767" indent="-286064" defTabSz="889978" eaLnBrk="0" hangingPunct="0">
              <a:defRPr b="1">
                <a:solidFill>
                  <a:schemeClr val="tx1"/>
                </a:solidFill>
                <a:latin typeface="Arial" charset="0"/>
              </a:defRPr>
            </a:lvl2pPr>
            <a:lvl3pPr marL="1144257" indent="-228851" defTabSz="889978" eaLnBrk="0" hangingPunct="0">
              <a:defRPr b="1">
                <a:solidFill>
                  <a:schemeClr val="tx1"/>
                </a:solidFill>
                <a:latin typeface="Arial" charset="0"/>
              </a:defRPr>
            </a:lvl3pPr>
            <a:lvl4pPr marL="1601960" indent="-228851" defTabSz="889978" eaLnBrk="0" hangingPunct="0">
              <a:defRPr b="1">
                <a:solidFill>
                  <a:schemeClr val="tx1"/>
                </a:solidFill>
                <a:latin typeface="Arial" charset="0"/>
              </a:defRPr>
            </a:lvl4pPr>
            <a:lvl5pPr marL="2059663" indent="-228851" defTabSz="889978" eaLnBrk="0" hangingPunct="0">
              <a:defRPr b="1">
                <a:solidFill>
                  <a:schemeClr val="tx1"/>
                </a:solidFill>
                <a:latin typeface="Arial" charset="0"/>
              </a:defRPr>
            </a:lvl5pPr>
            <a:lvl6pPr marL="2517366" indent="-228851" algn="ctr" defTabSz="889978" eaLnBrk="0" fontAlgn="base" hangingPunct="0">
              <a:spcBef>
                <a:spcPct val="0"/>
              </a:spcBef>
              <a:spcAft>
                <a:spcPct val="0"/>
              </a:spcAft>
              <a:defRPr b="1">
                <a:solidFill>
                  <a:schemeClr val="tx1"/>
                </a:solidFill>
                <a:latin typeface="Arial" charset="0"/>
              </a:defRPr>
            </a:lvl6pPr>
            <a:lvl7pPr marL="2975069" indent="-228851" algn="ctr" defTabSz="889978" eaLnBrk="0" fontAlgn="base" hangingPunct="0">
              <a:spcBef>
                <a:spcPct val="0"/>
              </a:spcBef>
              <a:spcAft>
                <a:spcPct val="0"/>
              </a:spcAft>
              <a:defRPr b="1">
                <a:solidFill>
                  <a:schemeClr val="tx1"/>
                </a:solidFill>
                <a:latin typeface="Arial" charset="0"/>
              </a:defRPr>
            </a:lvl7pPr>
            <a:lvl8pPr marL="3432772" indent="-228851" algn="ctr" defTabSz="889978" eaLnBrk="0" fontAlgn="base" hangingPunct="0">
              <a:spcBef>
                <a:spcPct val="0"/>
              </a:spcBef>
              <a:spcAft>
                <a:spcPct val="0"/>
              </a:spcAft>
              <a:defRPr b="1">
                <a:solidFill>
                  <a:schemeClr val="tx1"/>
                </a:solidFill>
                <a:latin typeface="Arial" charset="0"/>
              </a:defRPr>
            </a:lvl8pPr>
            <a:lvl9pPr marL="3890475" indent="-228851" algn="ctr" defTabSz="889978" eaLnBrk="0" fontAlgn="base" hangingPunct="0">
              <a:spcBef>
                <a:spcPct val="0"/>
              </a:spcBef>
              <a:spcAft>
                <a:spcPct val="0"/>
              </a:spcAft>
              <a:defRPr b="1">
                <a:solidFill>
                  <a:schemeClr val="tx1"/>
                </a:solidFill>
                <a:latin typeface="Arial" charset="0"/>
              </a:defRPr>
            </a:lvl9pPr>
          </a:lstStyle>
          <a:p>
            <a:pPr eaLnBrk="1" hangingPunct="1"/>
            <a:fld id="{A69593AB-20AD-4027-828B-F9E7B402B991}" type="slidenum">
              <a:rPr lang="en-US" b="0" smtClean="0">
                <a:solidFill>
                  <a:prstClr val="black"/>
                </a:solidFill>
              </a:rPr>
              <a:pPr eaLnBrk="1" hangingPunct="1"/>
              <a:t>36</a:t>
            </a:fld>
            <a:endParaRPr lang="en-US" b="0" dirty="0" smtClean="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p:spPr>
        <p:txBody>
          <a:bodyPr/>
          <a:lstStyle/>
          <a:p>
            <a:endParaRPr lang="en-US" dirty="0" smtClean="0"/>
          </a:p>
        </p:txBody>
      </p:sp>
      <p:sp>
        <p:nvSpPr>
          <p:cNvPr id="108548" name="Slide Number Placeholder 3"/>
          <p:cNvSpPr>
            <a:spLocks noGrp="1"/>
          </p:cNvSpPr>
          <p:nvPr>
            <p:ph type="sldNum" sz="quarter" idx="5"/>
          </p:nvPr>
        </p:nvSpPr>
        <p:spPr>
          <a:noFill/>
        </p:spPr>
        <p:txBody>
          <a:bodyPr/>
          <a:lstStyle>
            <a:lvl1pPr defTabSz="889978" eaLnBrk="0" hangingPunct="0">
              <a:defRPr b="1">
                <a:solidFill>
                  <a:schemeClr val="tx1"/>
                </a:solidFill>
                <a:latin typeface="Arial" charset="0"/>
              </a:defRPr>
            </a:lvl1pPr>
            <a:lvl2pPr marL="743767" indent="-286064" defTabSz="889978" eaLnBrk="0" hangingPunct="0">
              <a:defRPr b="1">
                <a:solidFill>
                  <a:schemeClr val="tx1"/>
                </a:solidFill>
                <a:latin typeface="Arial" charset="0"/>
              </a:defRPr>
            </a:lvl2pPr>
            <a:lvl3pPr marL="1144257" indent="-228851" defTabSz="889978" eaLnBrk="0" hangingPunct="0">
              <a:defRPr b="1">
                <a:solidFill>
                  <a:schemeClr val="tx1"/>
                </a:solidFill>
                <a:latin typeface="Arial" charset="0"/>
              </a:defRPr>
            </a:lvl3pPr>
            <a:lvl4pPr marL="1601960" indent="-228851" defTabSz="889978" eaLnBrk="0" hangingPunct="0">
              <a:defRPr b="1">
                <a:solidFill>
                  <a:schemeClr val="tx1"/>
                </a:solidFill>
                <a:latin typeface="Arial" charset="0"/>
              </a:defRPr>
            </a:lvl4pPr>
            <a:lvl5pPr marL="2059663" indent="-228851" defTabSz="889978" eaLnBrk="0" hangingPunct="0">
              <a:defRPr b="1">
                <a:solidFill>
                  <a:schemeClr val="tx1"/>
                </a:solidFill>
                <a:latin typeface="Arial" charset="0"/>
              </a:defRPr>
            </a:lvl5pPr>
            <a:lvl6pPr marL="2517366" indent="-228851" algn="ctr" defTabSz="889978" eaLnBrk="0" fontAlgn="base" hangingPunct="0">
              <a:spcBef>
                <a:spcPct val="0"/>
              </a:spcBef>
              <a:spcAft>
                <a:spcPct val="0"/>
              </a:spcAft>
              <a:defRPr b="1">
                <a:solidFill>
                  <a:schemeClr val="tx1"/>
                </a:solidFill>
                <a:latin typeface="Arial" charset="0"/>
              </a:defRPr>
            </a:lvl6pPr>
            <a:lvl7pPr marL="2975069" indent="-228851" algn="ctr" defTabSz="889978" eaLnBrk="0" fontAlgn="base" hangingPunct="0">
              <a:spcBef>
                <a:spcPct val="0"/>
              </a:spcBef>
              <a:spcAft>
                <a:spcPct val="0"/>
              </a:spcAft>
              <a:defRPr b="1">
                <a:solidFill>
                  <a:schemeClr val="tx1"/>
                </a:solidFill>
                <a:latin typeface="Arial" charset="0"/>
              </a:defRPr>
            </a:lvl7pPr>
            <a:lvl8pPr marL="3432772" indent="-228851" algn="ctr" defTabSz="889978" eaLnBrk="0" fontAlgn="base" hangingPunct="0">
              <a:spcBef>
                <a:spcPct val="0"/>
              </a:spcBef>
              <a:spcAft>
                <a:spcPct val="0"/>
              </a:spcAft>
              <a:defRPr b="1">
                <a:solidFill>
                  <a:schemeClr val="tx1"/>
                </a:solidFill>
                <a:latin typeface="Arial" charset="0"/>
              </a:defRPr>
            </a:lvl8pPr>
            <a:lvl9pPr marL="3890475" indent="-228851" algn="ctr" defTabSz="889978" eaLnBrk="0" fontAlgn="base" hangingPunct="0">
              <a:spcBef>
                <a:spcPct val="0"/>
              </a:spcBef>
              <a:spcAft>
                <a:spcPct val="0"/>
              </a:spcAft>
              <a:defRPr b="1">
                <a:solidFill>
                  <a:schemeClr val="tx1"/>
                </a:solidFill>
                <a:latin typeface="Arial" charset="0"/>
              </a:defRPr>
            </a:lvl9pPr>
          </a:lstStyle>
          <a:p>
            <a:pPr eaLnBrk="1" hangingPunct="1"/>
            <a:fld id="{34A6F1D3-B909-449C-9A73-2F6BA9BB5AEF}" type="slidenum">
              <a:rPr lang="en-US" b="0" smtClean="0">
                <a:solidFill>
                  <a:prstClr val="black"/>
                </a:solidFill>
              </a:rPr>
              <a:pPr eaLnBrk="1" hangingPunct="1"/>
              <a:t>37</a:t>
            </a:fld>
            <a:endParaRPr lang="en-US" b="0" dirty="0" smtClean="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p:spPr>
        <p:txBody>
          <a:bodyPr/>
          <a:lstStyle/>
          <a:p>
            <a:endParaRPr lang="en-US" dirty="0" smtClean="0"/>
          </a:p>
        </p:txBody>
      </p:sp>
      <p:sp>
        <p:nvSpPr>
          <p:cNvPr id="110596" name="Slide Number Placeholder 3"/>
          <p:cNvSpPr>
            <a:spLocks noGrp="1"/>
          </p:cNvSpPr>
          <p:nvPr>
            <p:ph type="sldNum" sz="quarter" idx="5"/>
          </p:nvPr>
        </p:nvSpPr>
        <p:spPr>
          <a:noFill/>
        </p:spPr>
        <p:txBody>
          <a:bodyPr/>
          <a:lstStyle>
            <a:lvl1pPr defTabSz="889978" eaLnBrk="0" hangingPunct="0">
              <a:defRPr b="1">
                <a:solidFill>
                  <a:schemeClr val="tx1"/>
                </a:solidFill>
                <a:latin typeface="Arial" charset="0"/>
              </a:defRPr>
            </a:lvl1pPr>
            <a:lvl2pPr marL="743767" indent="-286064" defTabSz="889978" eaLnBrk="0" hangingPunct="0">
              <a:defRPr b="1">
                <a:solidFill>
                  <a:schemeClr val="tx1"/>
                </a:solidFill>
                <a:latin typeface="Arial" charset="0"/>
              </a:defRPr>
            </a:lvl2pPr>
            <a:lvl3pPr marL="1144257" indent="-228851" defTabSz="889978" eaLnBrk="0" hangingPunct="0">
              <a:defRPr b="1">
                <a:solidFill>
                  <a:schemeClr val="tx1"/>
                </a:solidFill>
                <a:latin typeface="Arial" charset="0"/>
              </a:defRPr>
            </a:lvl3pPr>
            <a:lvl4pPr marL="1601960" indent="-228851" defTabSz="889978" eaLnBrk="0" hangingPunct="0">
              <a:defRPr b="1">
                <a:solidFill>
                  <a:schemeClr val="tx1"/>
                </a:solidFill>
                <a:latin typeface="Arial" charset="0"/>
              </a:defRPr>
            </a:lvl4pPr>
            <a:lvl5pPr marL="2059663" indent="-228851" defTabSz="889978" eaLnBrk="0" hangingPunct="0">
              <a:defRPr b="1">
                <a:solidFill>
                  <a:schemeClr val="tx1"/>
                </a:solidFill>
                <a:latin typeface="Arial" charset="0"/>
              </a:defRPr>
            </a:lvl5pPr>
            <a:lvl6pPr marL="2517366" indent="-228851" algn="ctr" defTabSz="889978" eaLnBrk="0" fontAlgn="base" hangingPunct="0">
              <a:spcBef>
                <a:spcPct val="0"/>
              </a:spcBef>
              <a:spcAft>
                <a:spcPct val="0"/>
              </a:spcAft>
              <a:defRPr b="1">
                <a:solidFill>
                  <a:schemeClr val="tx1"/>
                </a:solidFill>
                <a:latin typeface="Arial" charset="0"/>
              </a:defRPr>
            </a:lvl6pPr>
            <a:lvl7pPr marL="2975069" indent="-228851" algn="ctr" defTabSz="889978" eaLnBrk="0" fontAlgn="base" hangingPunct="0">
              <a:spcBef>
                <a:spcPct val="0"/>
              </a:spcBef>
              <a:spcAft>
                <a:spcPct val="0"/>
              </a:spcAft>
              <a:defRPr b="1">
                <a:solidFill>
                  <a:schemeClr val="tx1"/>
                </a:solidFill>
                <a:latin typeface="Arial" charset="0"/>
              </a:defRPr>
            </a:lvl7pPr>
            <a:lvl8pPr marL="3432772" indent="-228851" algn="ctr" defTabSz="889978" eaLnBrk="0" fontAlgn="base" hangingPunct="0">
              <a:spcBef>
                <a:spcPct val="0"/>
              </a:spcBef>
              <a:spcAft>
                <a:spcPct val="0"/>
              </a:spcAft>
              <a:defRPr b="1">
                <a:solidFill>
                  <a:schemeClr val="tx1"/>
                </a:solidFill>
                <a:latin typeface="Arial" charset="0"/>
              </a:defRPr>
            </a:lvl8pPr>
            <a:lvl9pPr marL="3890475" indent="-228851" algn="ctr" defTabSz="889978" eaLnBrk="0" fontAlgn="base" hangingPunct="0">
              <a:spcBef>
                <a:spcPct val="0"/>
              </a:spcBef>
              <a:spcAft>
                <a:spcPct val="0"/>
              </a:spcAft>
              <a:defRPr b="1">
                <a:solidFill>
                  <a:schemeClr val="tx1"/>
                </a:solidFill>
                <a:latin typeface="Arial" charset="0"/>
              </a:defRPr>
            </a:lvl9pPr>
          </a:lstStyle>
          <a:p>
            <a:pPr eaLnBrk="1" hangingPunct="1"/>
            <a:fld id="{A788977C-72FA-462B-A0A8-8F89DFFA07A6}" type="slidenum">
              <a:rPr lang="en-US" b="0" smtClean="0">
                <a:solidFill>
                  <a:prstClr val="black"/>
                </a:solidFill>
              </a:rPr>
              <a:pPr eaLnBrk="1" hangingPunct="1"/>
              <a:t>38</a:t>
            </a:fld>
            <a:endParaRPr lang="en-US" b="0" dirty="0" smtClean="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p:spPr>
        <p:txBody>
          <a:bodyPr/>
          <a:lstStyle/>
          <a:p>
            <a:endParaRPr lang="en-US" dirty="0" smtClean="0"/>
          </a:p>
        </p:txBody>
      </p:sp>
      <p:sp>
        <p:nvSpPr>
          <p:cNvPr id="111620" name="Slide Number Placeholder 3"/>
          <p:cNvSpPr>
            <a:spLocks noGrp="1"/>
          </p:cNvSpPr>
          <p:nvPr>
            <p:ph type="sldNum" sz="quarter" idx="5"/>
          </p:nvPr>
        </p:nvSpPr>
        <p:spPr>
          <a:noFill/>
        </p:spPr>
        <p:txBody>
          <a:bodyPr/>
          <a:lstStyle>
            <a:lvl1pPr defTabSz="889978" eaLnBrk="0" hangingPunct="0">
              <a:defRPr b="1">
                <a:solidFill>
                  <a:schemeClr val="tx1"/>
                </a:solidFill>
                <a:latin typeface="Arial" charset="0"/>
              </a:defRPr>
            </a:lvl1pPr>
            <a:lvl2pPr marL="743767" indent="-286064" defTabSz="889978" eaLnBrk="0" hangingPunct="0">
              <a:defRPr b="1">
                <a:solidFill>
                  <a:schemeClr val="tx1"/>
                </a:solidFill>
                <a:latin typeface="Arial" charset="0"/>
              </a:defRPr>
            </a:lvl2pPr>
            <a:lvl3pPr marL="1144257" indent="-228851" defTabSz="889978" eaLnBrk="0" hangingPunct="0">
              <a:defRPr b="1">
                <a:solidFill>
                  <a:schemeClr val="tx1"/>
                </a:solidFill>
                <a:latin typeface="Arial" charset="0"/>
              </a:defRPr>
            </a:lvl3pPr>
            <a:lvl4pPr marL="1601960" indent="-228851" defTabSz="889978" eaLnBrk="0" hangingPunct="0">
              <a:defRPr b="1">
                <a:solidFill>
                  <a:schemeClr val="tx1"/>
                </a:solidFill>
                <a:latin typeface="Arial" charset="0"/>
              </a:defRPr>
            </a:lvl4pPr>
            <a:lvl5pPr marL="2059663" indent="-228851" defTabSz="889978" eaLnBrk="0" hangingPunct="0">
              <a:defRPr b="1">
                <a:solidFill>
                  <a:schemeClr val="tx1"/>
                </a:solidFill>
                <a:latin typeface="Arial" charset="0"/>
              </a:defRPr>
            </a:lvl5pPr>
            <a:lvl6pPr marL="2517366" indent="-228851" algn="ctr" defTabSz="889978" eaLnBrk="0" fontAlgn="base" hangingPunct="0">
              <a:spcBef>
                <a:spcPct val="0"/>
              </a:spcBef>
              <a:spcAft>
                <a:spcPct val="0"/>
              </a:spcAft>
              <a:defRPr b="1">
                <a:solidFill>
                  <a:schemeClr val="tx1"/>
                </a:solidFill>
                <a:latin typeface="Arial" charset="0"/>
              </a:defRPr>
            </a:lvl6pPr>
            <a:lvl7pPr marL="2975069" indent="-228851" algn="ctr" defTabSz="889978" eaLnBrk="0" fontAlgn="base" hangingPunct="0">
              <a:spcBef>
                <a:spcPct val="0"/>
              </a:spcBef>
              <a:spcAft>
                <a:spcPct val="0"/>
              </a:spcAft>
              <a:defRPr b="1">
                <a:solidFill>
                  <a:schemeClr val="tx1"/>
                </a:solidFill>
                <a:latin typeface="Arial" charset="0"/>
              </a:defRPr>
            </a:lvl7pPr>
            <a:lvl8pPr marL="3432772" indent="-228851" algn="ctr" defTabSz="889978" eaLnBrk="0" fontAlgn="base" hangingPunct="0">
              <a:spcBef>
                <a:spcPct val="0"/>
              </a:spcBef>
              <a:spcAft>
                <a:spcPct val="0"/>
              </a:spcAft>
              <a:defRPr b="1">
                <a:solidFill>
                  <a:schemeClr val="tx1"/>
                </a:solidFill>
                <a:latin typeface="Arial" charset="0"/>
              </a:defRPr>
            </a:lvl8pPr>
            <a:lvl9pPr marL="3890475" indent="-228851" algn="ctr" defTabSz="889978" eaLnBrk="0" fontAlgn="base" hangingPunct="0">
              <a:spcBef>
                <a:spcPct val="0"/>
              </a:spcBef>
              <a:spcAft>
                <a:spcPct val="0"/>
              </a:spcAft>
              <a:defRPr b="1">
                <a:solidFill>
                  <a:schemeClr val="tx1"/>
                </a:solidFill>
                <a:latin typeface="Arial" charset="0"/>
              </a:defRPr>
            </a:lvl9pPr>
          </a:lstStyle>
          <a:p>
            <a:pPr eaLnBrk="1" hangingPunct="1"/>
            <a:fld id="{615F81D8-7979-4338-AD1E-23363965467C}" type="slidenum">
              <a:rPr lang="en-US" b="0" smtClean="0">
                <a:solidFill>
                  <a:prstClr val="black"/>
                </a:solidFill>
              </a:rPr>
              <a:pPr eaLnBrk="1" hangingPunct="1"/>
              <a:t>39</a:t>
            </a:fld>
            <a:endParaRPr lang="en-US" b="0" dirty="0" smtClean="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endParaRPr lang="en-US" dirty="0" smtClean="0">
              <a:ea typeface="ＭＳ Ｐゴシック" pitchFamily="-111" charset="-128"/>
            </a:endParaRPr>
          </a:p>
        </p:txBody>
      </p:sp>
      <p:sp>
        <p:nvSpPr>
          <p:cNvPr id="112644" name="Slide Number Placeholder 3"/>
          <p:cNvSpPr>
            <a:spLocks noGrp="1"/>
          </p:cNvSpPr>
          <p:nvPr>
            <p:ph type="sldNum" sz="quarter" idx="5"/>
          </p:nvPr>
        </p:nvSpPr>
        <p:spPr>
          <a:noFill/>
        </p:spPr>
        <p:txBody>
          <a:bodyPr/>
          <a:lstStyle>
            <a:lvl1pPr defTabSz="889978" eaLnBrk="0" hangingPunct="0">
              <a:defRPr b="1">
                <a:solidFill>
                  <a:schemeClr val="tx1"/>
                </a:solidFill>
                <a:latin typeface="Arial" charset="0"/>
              </a:defRPr>
            </a:lvl1pPr>
            <a:lvl2pPr marL="743767" indent="-286064" defTabSz="889978" eaLnBrk="0" hangingPunct="0">
              <a:defRPr b="1">
                <a:solidFill>
                  <a:schemeClr val="tx1"/>
                </a:solidFill>
                <a:latin typeface="Arial" charset="0"/>
              </a:defRPr>
            </a:lvl2pPr>
            <a:lvl3pPr marL="1144257" indent="-228851" defTabSz="889978" eaLnBrk="0" hangingPunct="0">
              <a:defRPr b="1">
                <a:solidFill>
                  <a:schemeClr val="tx1"/>
                </a:solidFill>
                <a:latin typeface="Arial" charset="0"/>
              </a:defRPr>
            </a:lvl3pPr>
            <a:lvl4pPr marL="1601960" indent="-228851" defTabSz="889978" eaLnBrk="0" hangingPunct="0">
              <a:defRPr b="1">
                <a:solidFill>
                  <a:schemeClr val="tx1"/>
                </a:solidFill>
                <a:latin typeface="Arial" charset="0"/>
              </a:defRPr>
            </a:lvl4pPr>
            <a:lvl5pPr marL="2059663" indent="-228851" defTabSz="889978" eaLnBrk="0" hangingPunct="0">
              <a:defRPr b="1">
                <a:solidFill>
                  <a:schemeClr val="tx1"/>
                </a:solidFill>
                <a:latin typeface="Arial" charset="0"/>
              </a:defRPr>
            </a:lvl5pPr>
            <a:lvl6pPr marL="2517366" indent="-228851" algn="ctr" defTabSz="889978" eaLnBrk="0" fontAlgn="base" hangingPunct="0">
              <a:spcBef>
                <a:spcPct val="0"/>
              </a:spcBef>
              <a:spcAft>
                <a:spcPct val="0"/>
              </a:spcAft>
              <a:defRPr b="1">
                <a:solidFill>
                  <a:schemeClr val="tx1"/>
                </a:solidFill>
                <a:latin typeface="Arial" charset="0"/>
              </a:defRPr>
            </a:lvl6pPr>
            <a:lvl7pPr marL="2975069" indent="-228851" algn="ctr" defTabSz="889978" eaLnBrk="0" fontAlgn="base" hangingPunct="0">
              <a:spcBef>
                <a:spcPct val="0"/>
              </a:spcBef>
              <a:spcAft>
                <a:spcPct val="0"/>
              </a:spcAft>
              <a:defRPr b="1">
                <a:solidFill>
                  <a:schemeClr val="tx1"/>
                </a:solidFill>
                <a:latin typeface="Arial" charset="0"/>
              </a:defRPr>
            </a:lvl7pPr>
            <a:lvl8pPr marL="3432772" indent="-228851" algn="ctr" defTabSz="889978" eaLnBrk="0" fontAlgn="base" hangingPunct="0">
              <a:spcBef>
                <a:spcPct val="0"/>
              </a:spcBef>
              <a:spcAft>
                <a:spcPct val="0"/>
              </a:spcAft>
              <a:defRPr b="1">
                <a:solidFill>
                  <a:schemeClr val="tx1"/>
                </a:solidFill>
                <a:latin typeface="Arial" charset="0"/>
              </a:defRPr>
            </a:lvl8pPr>
            <a:lvl9pPr marL="3890475" indent="-228851" algn="ctr" defTabSz="889978" eaLnBrk="0" fontAlgn="base" hangingPunct="0">
              <a:spcBef>
                <a:spcPct val="0"/>
              </a:spcBef>
              <a:spcAft>
                <a:spcPct val="0"/>
              </a:spcAft>
              <a:defRPr b="1">
                <a:solidFill>
                  <a:schemeClr val="tx1"/>
                </a:solidFill>
                <a:latin typeface="Arial" charset="0"/>
              </a:defRPr>
            </a:lvl9pPr>
          </a:lstStyle>
          <a:p>
            <a:pPr eaLnBrk="1" hangingPunct="1"/>
            <a:fld id="{7E6E161A-4AF5-4949-987A-91381343F385}" type="slidenum">
              <a:rPr lang="en-US" b="0" smtClean="0">
                <a:solidFill>
                  <a:srgbClr val="000000"/>
                </a:solidFill>
                <a:cs typeface="Arial" charset="0"/>
              </a:rPr>
              <a:pPr eaLnBrk="1" hangingPunct="1"/>
              <a:t>40</a:t>
            </a:fld>
            <a:endParaRPr lang="en-US" b="0" dirty="0" smtClean="0">
              <a:solidFill>
                <a:srgbClr val="000000"/>
              </a:solidFill>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p:spPr>
        <p:txBody>
          <a:bodyPr/>
          <a:lstStyle/>
          <a:p>
            <a:r>
              <a:rPr lang="en-US" dirty="0" smtClean="0">
                <a:ea typeface="ＭＳ Ｐゴシック" pitchFamily="-111" charset="-128"/>
              </a:rPr>
              <a:t>Send updated slide – Original slide 113</a:t>
            </a:r>
          </a:p>
        </p:txBody>
      </p:sp>
      <p:sp>
        <p:nvSpPr>
          <p:cNvPr id="114692" name="Slide Number Placeholder 3"/>
          <p:cNvSpPr>
            <a:spLocks noGrp="1"/>
          </p:cNvSpPr>
          <p:nvPr>
            <p:ph type="sldNum" sz="quarter" idx="5"/>
          </p:nvPr>
        </p:nvSpPr>
        <p:spPr>
          <a:noFill/>
        </p:spPr>
        <p:txBody>
          <a:bodyPr/>
          <a:lstStyle>
            <a:lvl1pPr defTabSz="888389" eaLnBrk="0" hangingPunct="0">
              <a:defRPr b="1">
                <a:solidFill>
                  <a:schemeClr val="tx1"/>
                </a:solidFill>
                <a:latin typeface="Arial" charset="0"/>
              </a:defRPr>
            </a:lvl1pPr>
            <a:lvl2pPr marL="743767" indent="-286064" defTabSz="888389" eaLnBrk="0" hangingPunct="0">
              <a:defRPr b="1">
                <a:solidFill>
                  <a:schemeClr val="tx1"/>
                </a:solidFill>
                <a:latin typeface="Arial" charset="0"/>
              </a:defRPr>
            </a:lvl2pPr>
            <a:lvl3pPr marL="1144257" indent="-228851" defTabSz="888389" eaLnBrk="0" hangingPunct="0">
              <a:defRPr b="1">
                <a:solidFill>
                  <a:schemeClr val="tx1"/>
                </a:solidFill>
                <a:latin typeface="Arial" charset="0"/>
              </a:defRPr>
            </a:lvl3pPr>
            <a:lvl4pPr marL="1601960" indent="-228851" defTabSz="888389" eaLnBrk="0" hangingPunct="0">
              <a:defRPr b="1">
                <a:solidFill>
                  <a:schemeClr val="tx1"/>
                </a:solidFill>
                <a:latin typeface="Arial" charset="0"/>
              </a:defRPr>
            </a:lvl4pPr>
            <a:lvl5pPr marL="2059663" indent="-228851" defTabSz="888389" eaLnBrk="0" hangingPunct="0">
              <a:defRPr b="1">
                <a:solidFill>
                  <a:schemeClr val="tx1"/>
                </a:solidFill>
                <a:latin typeface="Arial" charset="0"/>
              </a:defRPr>
            </a:lvl5pPr>
            <a:lvl6pPr marL="2517366" indent="-228851" algn="ctr" defTabSz="888389" eaLnBrk="0" fontAlgn="base" hangingPunct="0">
              <a:spcBef>
                <a:spcPct val="0"/>
              </a:spcBef>
              <a:spcAft>
                <a:spcPct val="0"/>
              </a:spcAft>
              <a:defRPr b="1">
                <a:solidFill>
                  <a:schemeClr val="tx1"/>
                </a:solidFill>
                <a:latin typeface="Arial" charset="0"/>
              </a:defRPr>
            </a:lvl6pPr>
            <a:lvl7pPr marL="2975069" indent="-228851" algn="ctr" defTabSz="888389" eaLnBrk="0" fontAlgn="base" hangingPunct="0">
              <a:spcBef>
                <a:spcPct val="0"/>
              </a:spcBef>
              <a:spcAft>
                <a:spcPct val="0"/>
              </a:spcAft>
              <a:defRPr b="1">
                <a:solidFill>
                  <a:schemeClr val="tx1"/>
                </a:solidFill>
                <a:latin typeface="Arial" charset="0"/>
              </a:defRPr>
            </a:lvl7pPr>
            <a:lvl8pPr marL="3432772" indent="-228851" algn="ctr" defTabSz="888389" eaLnBrk="0" fontAlgn="base" hangingPunct="0">
              <a:spcBef>
                <a:spcPct val="0"/>
              </a:spcBef>
              <a:spcAft>
                <a:spcPct val="0"/>
              </a:spcAft>
              <a:defRPr b="1">
                <a:solidFill>
                  <a:schemeClr val="tx1"/>
                </a:solidFill>
                <a:latin typeface="Arial" charset="0"/>
              </a:defRPr>
            </a:lvl8pPr>
            <a:lvl9pPr marL="3890475" indent="-228851" algn="ctr" defTabSz="888389" eaLnBrk="0" fontAlgn="base" hangingPunct="0">
              <a:spcBef>
                <a:spcPct val="0"/>
              </a:spcBef>
              <a:spcAft>
                <a:spcPct val="0"/>
              </a:spcAft>
              <a:defRPr b="1">
                <a:solidFill>
                  <a:schemeClr val="tx1"/>
                </a:solidFill>
                <a:latin typeface="Arial" charset="0"/>
              </a:defRPr>
            </a:lvl9pPr>
          </a:lstStyle>
          <a:p>
            <a:pPr eaLnBrk="1" hangingPunct="1"/>
            <a:fld id="{939F41AB-E0E3-416B-A691-B046FC091F0A}" type="slidenum">
              <a:rPr lang="en-US" b="0" smtClean="0">
                <a:solidFill>
                  <a:srgbClr val="000000"/>
                </a:solidFill>
                <a:cs typeface="Arial" charset="0"/>
              </a:rPr>
              <a:pPr eaLnBrk="1" hangingPunct="1"/>
              <a:t>41</a:t>
            </a:fld>
            <a:endParaRPr lang="en-US" b="0" dirty="0" smtClean="0">
              <a:solidFill>
                <a:srgbClr val="000000"/>
              </a:solidFill>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8389" eaLnBrk="0" hangingPunct="0">
              <a:defRPr>
                <a:solidFill>
                  <a:schemeClr val="tx1"/>
                </a:solidFill>
                <a:latin typeface="Arial" charset="0"/>
                <a:ea typeface="ＭＳ Ｐゴシック" pitchFamily="34" charset="-128"/>
              </a:defRPr>
            </a:lvl1pPr>
            <a:lvl2pPr marL="743767" indent="-286064" defTabSz="888389" eaLnBrk="0" hangingPunct="0">
              <a:defRPr>
                <a:solidFill>
                  <a:schemeClr val="tx1"/>
                </a:solidFill>
                <a:latin typeface="Arial" charset="0"/>
                <a:ea typeface="ＭＳ Ｐゴシック" pitchFamily="34" charset="-128"/>
              </a:defRPr>
            </a:lvl2pPr>
            <a:lvl3pPr marL="1144257" indent="-228851" defTabSz="888389" eaLnBrk="0" hangingPunct="0">
              <a:defRPr>
                <a:solidFill>
                  <a:schemeClr val="tx1"/>
                </a:solidFill>
                <a:latin typeface="Arial" charset="0"/>
                <a:ea typeface="ＭＳ Ｐゴシック" pitchFamily="34" charset="-128"/>
              </a:defRPr>
            </a:lvl3pPr>
            <a:lvl4pPr marL="1601960" indent="-228851" defTabSz="888389" eaLnBrk="0" hangingPunct="0">
              <a:defRPr>
                <a:solidFill>
                  <a:schemeClr val="tx1"/>
                </a:solidFill>
                <a:latin typeface="Arial" charset="0"/>
                <a:ea typeface="ＭＳ Ｐゴシック" pitchFamily="34" charset="-128"/>
              </a:defRPr>
            </a:lvl4pPr>
            <a:lvl5pPr marL="2059663" indent="-228851" defTabSz="888389" eaLnBrk="0" hangingPunct="0">
              <a:defRPr>
                <a:solidFill>
                  <a:schemeClr val="tx1"/>
                </a:solidFill>
                <a:latin typeface="Arial" charset="0"/>
                <a:ea typeface="ＭＳ Ｐゴシック" pitchFamily="34" charset="-128"/>
              </a:defRPr>
            </a:lvl5pPr>
            <a:lvl6pPr marL="2517366" indent="-228851" algn="ctr" defTabSz="888389" eaLnBrk="0" fontAlgn="base" hangingPunct="0">
              <a:spcBef>
                <a:spcPct val="0"/>
              </a:spcBef>
              <a:spcAft>
                <a:spcPct val="0"/>
              </a:spcAft>
              <a:defRPr>
                <a:solidFill>
                  <a:schemeClr val="tx1"/>
                </a:solidFill>
                <a:latin typeface="Arial" charset="0"/>
                <a:ea typeface="ＭＳ Ｐゴシック" pitchFamily="34" charset="-128"/>
              </a:defRPr>
            </a:lvl6pPr>
            <a:lvl7pPr marL="2975069" indent="-228851" algn="ctr" defTabSz="888389" eaLnBrk="0" fontAlgn="base" hangingPunct="0">
              <a:spcBef>
                <a:spcPct val="0"/>
              </a:spcBef>
              <a:spcAft>
                <a:spcPct val="0"/>
              </a:spcAft>
              <a:defRPr>
                <a:solidFill>
                  <a:schemeClr val="tx1"/>
                </a:solidFill>
                <a:latin typeface="Arial" charset="0"/>
                <a:ea typeface="ＭＳ Ｐゴシック" pitchFamily="34" charset="-128"/>
              </a:defRPr>
            </a:lvl7pPr>
            <a:lvl8pPr marL="3432772" indent="-228851" algn="ctr" defTabSz="888389" eaLnBrk="0" fontAlgn="base" hangingPunct="0">
              <a:spcBef>
                <a:spcPct val="0"/>
              </a:spcBef>
              <a:spcAft>
                <a:spcPct val="0"/>
              </a:spcAft>
              <a:defRPr>
                <a:solidFill>
                  <a:schemeClr val="tx1"/>
                </a:solidFill>
                <a:latin typeface="Arial" charset="0"/>
                <a:ea typeface="ＭＳ Ｐゴシック" pitchFamily="34" charset="-128"/>
              </a:defRPr>
            </a:lvl8pPr>
            <a:lvl9pPr marL="3890475" indent="-228851" algn="ctr" defTabSz="88838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CA3637B-AA77-44A9-B41B-C1276811043B}" type="slidenum">
              <a:rPr lang="en-US" smtClean="0">
                <a:solidFill>
                  <a:srgbClr val="000000"/>
                </a:solidFill>
                <a:cs typeface="Arial" charset="0"/>
              </a:rPr>
              <a:pPr eaLnBrk="1" hangingPunct="1"/>
              <a:t>43</a:t>
            </a:fld>
            <a:endParaRPr lang="en-US" dirty="0" smtClean="0">
              <a:solidFill>
                <a:srgbClr val="000000"/>
              </a:solidFill>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888" eaLnBrk="0" hangingPunct="0">
              <a:defRPr>
                <a:solidFill>
                  <a:schemeClr val="tx1"/>
                </a:solidFill>
                <a:latin typeface="Arial" charset="0"/>
                <a:ea typeface="ＭＳ Ｐゴシック" pitchFamily="34" charset="-128"/>
              </a:defRPr>
            </a:lvl1pPr>
            <a:lvl2pPr marL="743767" indent="-286064" defTabSz="932888" eaLnBrk="0" hangingPunct="0">
              <a:defRPr>
                <a:solidFill>
                  <a:schemeClr val="tx1"/>
                </a:solidFill>
                <a:latin typeface="Arial" charset="0"/>
                <a:ea typeface="ＭＳ Ｐゴシック" pitchFamily="34" charset="-128"/>
              </a:defRPr>
            </a:lvl2pPr>
            <a:lvl3pPr marL="1144257" indent="-228851" defTabSz="932888" eaLnBrk="0" hangingPunct="0">
              <a:defRPr>
                <a:solidFill>
                  <a:schemeClr val="tx1"/>
                </a:solidFill>
                <a:latin typeface="Arial" charset="0"/>
                <a:ea typeface="ＭＳ Ｐゴシック" pitchFamily="34" charset="-128"/>
              </a:defRPr>
            </a:lvl3pPr>
            <a:lvl4pPr marL="1601960" indent="-228851" defTabSz="932888" eaLnBrk="0" hangingPunct="0">
              <a:defRPr>
                <a:solidFill>
                  <a:schemeClr val="tx1"/>
                </a:solidFill>
                <a:latin typeface="Arial" charset="0"/>
                <a:ea typeface="ＭＳ Ｐゴシック" pitchFamily="34" charset="-128"/>
              </a:defRPr>
            </a:lvl4pPr>
            <a:lvl5pPr marL="2059663" indent="-228851" defTabSz="932888" eaLnBrk="0" hangingPunct="0">
              <a:defRPr>
                <a:solidFill>
                  <a:schemeClr val="tx1"/>
                </a:solidFill>
                <a:latin typeface="Arial" charset="0"/>
                <a:ea typeface="ＭＳ Ｐゴシック" pitchFamily="34" charset="-128"/>
              </a:defRPr>
            </a:lvl5pPr>
            <a:lvl6pPr marL="2517366" indent="-228851" algn="ctr" defTabSz="932888" eaLnBrk="0" fontAlgn="base" hangingPunct="0">
              <a:spcBef>
                <a:spcPct val="0"/>
              </a:spcBef>
              <a:spcAft>
                <a:spcPct val="0"/>
              </a:spcAft>
              <a:defRPr>
                <a:solidFill>
                  <a:schemeClr val="tx1"/>
                </a:solidFill>
                <a:latin typeface="Arial" charset="0"/>
                <a:ea typeface="ＭＳ Ｐゴシック" pitchFamily="34" charset="-128"/>
              </a:defRPr>
            </a:lvl6pPr>
            <a:lvl7pPr marL="2975069" indent="-228851" algn="ctr" defTabSz="932888" eaLnBrk="0" fontAlgn="base" hangingPunct="0">
              <a:spcBef>
                <a:spcPct val="0"/>
              </a:spcBef>
              <a:spcAft>
                <a:spcPct val="0"/>
              </a:spcAft>
              <a:defRPr>
                <a:solidFill>
                  <a:schemeClr val="tx1"/>
                </a:solidFill>
                <a:latin typeface="Arial" charset="0"/>
                <a:ea typeface="ＭＳ Ｐゴシック" pitchFamily="34" charset="-128"/>
              </a:defRPr>
            </a:lvl7pPr>
            <a:lvl8pPr marL="3432772" indent="-228851" algn="ctr" defTabSz="932888" eaLnBrk="0" fontAlgn="base" hangingPunct="0">
              <a:spcBef>
                <a:spcPct val="0"/>
              </a:spcBef>
              <a:spcAft>
                <a:spcPct val="0"/>
              </a:spcAft>
              <a:defRPr>
                <a:solidFill>
                  <a:schemeClr val="tx1"/>
                </a:solidFill>
                <a:latin typeface="Arial" charset="0"/>
                <a:ea typeface="ＭＳ Ｐゴシック" pitchFamily="34" charset="-128"/>
              </a:defRPr>
            </a:lvl8pPr>
            <a:lvl9pPr marL="3890475" indent="-228851" algn="ctr" defTabSz="93288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3EA54A8-4344-4B34-B3D8-70895BF18958}" type="slidenum">
              <a:rPr lang="en-US" smtClean="0">
                <a:solidFill>
                  <a:srgbClr val="000000"/>
                </a:solidFill>
                <a:cs typeface="Arial" charset="0"/>
              </a:rPr>
              <a:pPr eaLnBrk="1" hangingPunct="1"/>
              <a:t>44</a:t>
            </a:fld>
            <a:endParaRPr lang="en-US" dirty="0" smtClean="0">
              <a:solidFill>
                <a:srgbClr val="000000"/>
              </a:solidFill>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smtClean="0">
                <a:ea typeface="ＭＳ Ｐゴシック" pitchFamily="-111" charset="-128"/>
              </a:rPr>
              <a:t>welfare agencies should recognize that caregivers themselves may have trauma histories  </a:t>
            </a:r>
          </a:p>
          <a:p>
            <a:pPr>
              <a:spcBef>
                <a:spcPct val="0"/>
              </a:spcBef>
            </a:pPr>
            <a:endParaRPr lang="en-US" i="1" dirty="0" smtClean="0">
              <a:solidFill>
                <a:srgbClr val="0000FF"/>
              </a:solidFill>
              <a:ea typeface="ＭＳ Ｐゴシック" pitchFamily="-111" charset="-128"/>
            </a:endParaRPr>
          </a:p>
        </p:txBody>
      </p:sp>
      <p:sp>
        <p:nvSpPr>
          <p:cNvPr id="123908" name="Slide Number Placeholder 3"/>
          <p:cNvSpPr>
            <a:spLocks noGrp="1"/>
          </p:cNvSpPr>
          <p:nvPr>
            <p:ph type="sldNum" sz="quarter" idx="5"/>
          </p:nvPr>
        </p:nvSpPr>
        <p:spPr>
          <a:noFill/>
        </p:spPr>
        <p:txBody>
          <a:bodyPr/>
          <a:lstStyle>
            <a:lvl1pPr defTabSz="888389" eaLnBrk="0" hangingPunct="0">
              <a:defRPr b="1">
                <a:solidFill>
                  <a:schemeClr val="tx1"/>
                </a:solidFill>
                <a:latin typeface="Arial" charset="0"/>
              </a:defRPr>
            </a:lvl1pPr>
            <a:lvl2pPr marL="743767" indent="-286064" defTabSz="888389" eaLnBrk="0" hangingPunct="0">
              <a:defRPr b="1">
                <a:solidFill>
                  <a:schemeClr val="tx1"/>
                </a:solidFill>
                <a:latin typeface="Arial" charset="0"/>
              </a:defRPr>
            </a:lvl2pPr>
            <a:lvl3pPr marL="1144257" indent="-228851" defTabSz="888389" eaLnBrk="0" hangingPunct="0">
              <a:defRPr b="1">
                <a:solidFill>
                  <a:schemeClr val="tx1"/>
                </a:solidFill>
                <a:latin typeface="Arial" charset="0"/>
              </a:defRPr>
            </a:lvl3pPr>
            <a:lvl4pPr marL="1601960" indent="-228851" defTabSz="888389" eaLnBrk="0" hangingPunct="0">
              <a:defRPr b="1">
                <a:solidFill>
                  <a:schemeClr val="tx1"/>
                </a:solidFill>
                <a:latin typeface="Arial" charset="0"/>
              </a:defRPr>
            </a:lvl4pPr>
            <a:lvl5pPr marL="2059663" indent="-228851" defTabSz="888389" eaLnBrk="0" hangingPunct="0">
              <a:defRPr b="1">
                <a:solidFill>
                  <a:schemeClr val="tx1"/>
                </a:solidFill>
                <a:latin typeface="Arial" charset="0"/>
              </a:defRPr>
            </a:lvl5pPr>
            <a:lvl6pPr marL="2517366" indent="-228851" algn="ctr" defTabSz="888389" eaLnBrk="0" fontAlgn="base" hangingPunct="0">
              <a:spcBef>
                <a:spcPct val="0"/>
              </a:spcBef>
              <a:spcAft>
                <a:spcPct val="0"/>
              </a:spcAft>
              <a:defRPr b="1">
                <a:solidFill>
                  <a:schemeClr val="tx1"/>
                </a:solidFill>
                <a:latin typeface="Arial" charset="0"/>
              </a:defRPr>
            </a:lvl6pPr>
            <a:lvl7pPr marL="2975069" indent="-228851" algn="ctr" defTabSz="888389" eaLnBrk="0" fontAlgn="base" hangingPunct="0">
              <a:spcBef>
                <a:spcPct val="0"/>
              </a:spcBef>
              <a:spcAft>
                <a:spcPct val="0"/>
              </a:spcAft>
              <a:defRPr b="1">
                <a:solidFill>
                  <a:schemeClr val="tx1"/>
                </a:solidFill>
                <a:latin typeface="Arial" charset="0"/>
              </a:defRPr>
            </a:lvl7pPr>
            <a:lvl8pPr marL="3432772" indent="-228851" algn="ctr" defTabSz="888389" eaLnBrk="0" fontAlgn="base" hangingPunct="0">
              <a:spcBef>
                <a:spcPct val="0"/>
              </a:spcBef>
              <a:spcAft>
                <a:spcPct val="0"/>
              </a:spcAft>
              <a:defRPr b="1">
                <a:solidFill>
                  <a:schemeClr val="tx1"/>
                </a:solidFill>
                <a:latin typeface="Arial" charset="0"/>
              </a:defRPr>
            </a:lvl8pPr>
            <a:lvl9pPr marL="3890475" indent="-228851" algn="ctr" defTabSz="888389" eaLnBrk="0" fontAlgn="base" hangingPunct="0">
              <a:spcBef>
                <a:spcPct val="0"/>
              </a:spcBef>
              <a:spcAft>
                <a:spcPct val="0"/>
              </a:spcAft>
              <a:defRPr b="1">
                <a:solidFill>
                  <a:schemeClr val="tx1"/>
                </a:solidFill>
                <a:latin typeface="Arial" charset="0"/>
              </a:defRPr>
            </a:lvl9pPr>
          </a:lstStyle>
          <a:p>
            <a:pPr eaLnBrk="1" hangingPunct="1"/>
            <a:fld id="{205383E7-C053-4E14-A9D6-D1F6588980BA}" type="slidenum">
              <a:rPr lang="en-US" b="0" smtClean="0">
                <a:solidFill>
                  <a:prstClr val="black"/>
                </a:solidFill>
                <a:cs typeface="Arial" charset="0"/>
              </a:rPr>
              <a:pPr eaLnBrk="1" hangingPunct="1"/>
              <a:t>45</a:t>
            </a:fld>
            <a:endParaRPr lang="en-US" b="0" dirty="0" smtClean="0">
              <a:solidFill>
                <a:prstClr val="black"/>
              </a:solidFill>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p:spPr>
        <p:txBody>
          <a:bodyPr/>
          <a:lstStyle/>
          <a:p>
            <a:r>
              <a:rPr lang="en-US" dirty="0" smtClean="0">
                <a:ea typeface="ＭＳ Ｐゴシック" pitchFamily="-111" charset="-128"/>
              </a:rPr>
              <a:t>Send updated slide – original slide 188</a:t>
            </a:r>
          </a:p>
        </p:txBody>
      </p:sp>
      <p:sp>
        <p:nvSpPr>
          <p:cNvPr id="124932" name="Slide Number Placeholder 3"/>
          <p:cNvSpPr>
            <a:spLocks noGrp="1"/>
          </p:cNvSpPr>
          <p:nvPr>
            <p:ph type="sldNum" sz="quarter" idx="5"/>
          </p:nvPr>
        </p:nvSpPr>
        <p:spPr>
          <a:noFill/>
        </p:spPr>
        <p:txBody>
          <a:bodyPr/>
          <a:lstStyle>
            <a:lvl1pPr defTabSz="889978" eaLnBrk="0" hangingPunct="0">
              <a:defRPr b="1">
                <a:solidFill>
                  <a:schemeClr val="tx1"/>
                </a:solidFill>
                <a:latin typeface="Arial" charset="0"/>
              </a:defRPr>
            </a:lvl1pPr>
            <a:lvl2pPr marL="743767" indent="-286064" defTabSz="889978" eaLnBrk="0" hangingPunct="0">
              <a:defRPr b="1">
                <a:solidFill>
                  <a:schemeClr val="tx1"/>
                </a:solidFill>
                <a:latin typeface="Arial" charset="0"/>
              </a:defRPr>
            </a:lvl2pPr>
            <a:lvl3pPr marL="1144257" indent="-228851" defTabSz="889978" eaLnBrk="0" hangingPunct="0">
              <a:defRPr b="1">
                <a:solidFill>
                  <a:schemeClr val="tx1"/>
                </a:solidFill>
                <a:latin typeface="Arial" charset="0"/>
              </a:defRPr>
            </a:lvl3pPr>
            <a:lvl4pPr marL="1601960" indent="-228851" defTabSz="889978" eaLnBrk="0" hangingPunct="0">
              <a:defRPr b="1">
                <a:solidFill>
                  <a:schemeClr val="tx1"/>
                </a:solidFill>
                <a:latin typeface="Arial" charset="0"/>
              </a:defRPr>
            </a:lvl4pPr>
            <a:lvl5pPr marL="2059663" indent="-228851" defTabSz="889978" eaLnBrk="0" hangingPunct="0">
              <a:defRPr b="1">
                <a:solidFill>
                  <a:schemeClr val="tx1"/>
                </a:solidFill>
                <a:latin typeface="Arial" charset="0"/>
              </a:defRPr>
            </a:lvl5pPr>
            <a:lvl6pPr marL="2517366" indent="-228851" algn="ctr" defTabSz="889978" eaLnBrk="0" fontAlgn="base" hangingPunct="0">
              <a:spcBef>
                <a:spcPct val="0"/>
              </a:spcBef>
              <a:spcAft>
                <a:spcPct val="0"/>
              </a:spcAft>
              <a:defRPr b="1">
                <a:solidFill>
                  <a:schemeClr val="tx1"/>
                </a:solidFill>
                <a:latin typeface="Arial" charset="0"/>
              </a:defRPr>
            </a:lvl6pPr>
            <a:lvl7pPr marL="2975069" indent="-228851" algn="ctr" defTabSz="889978" eaLnBrk="0" fontAlgn="base" hangingPunct="0">
              <a:spcBef>
                <a:spcPct val="0"/>
              </a:spcBef>
              <a:spcAft>
                <a:spcPct val="0"/>
              </a:spcAft>
              <a:defRPr b="1">
                <a:solidFill>
                  <a:schemeClr val="tx1"/>
                </a:solidFill>
                <a:latin typeface="Arial" charset="0"/>
              </a:defRPr>
            </a:lvl7pPr>
            <a:lvl8pPr marL="3432772" indent="-228851" algn="ctr" defTabSz="889978" eaLnBrk="0" fontAlgn="base" hangingPunct="0">
              <a:spcBef>
                <a:spcPct val="0"/>
              </a:spcBef>
              <a:spcAft>
                <a:spcPct val="0"/>
              </a:spcAft>
              <a:defRPr b="1">
                <a:solidFill>
                  <a:schemeClr val="tx1"/>
                </a:solidFill>
                <a:latin typeface="Arial" charset="0"/>
              </a:defRPr>
            </a:lvl8pPr>
            <a:lvl9pPr marL="3890475" indent="-228851" algn="ctr" defTabSz="889978" eaLnBrk="0" fontAlgn="base" hangingPunct="0">
              <a:spcBef>
                <a:spcPct val="0"/>
              </a:spcBef>
              <a:spcAft>
                <a:spcPct val="0"/>
              </a:spcAft>
              <a:defRPr b="1">
                <a:solidFill>
                  <a:schemeClr val="tx1"/>
                </a:solidFill>
                <a:latin typeface="Arial" charset="0"/>
              </a:defRPr>
            </a:lvl9pPr>
          </a:lstStyle>
          <a:p>
            <a:pPr eaLnBrk="1" hangingPunct="1"/>
            <a:fld id="{705791F4-E96A-43BD-8C43-73E7F861A667}" type="slidenum">
              <a:rPr lang="en-US" b="0" smtClean="0">
                <a:solidFill>
                  <a:srgbClr val="000000"/>
                </a:solidFill>
                <a:cs typeface="Arial" charset="0"/>
              </a:rPr>
              <a:pPr eaLnBrk="1" hangingPunct="1"/>
              <a:t>46</a:t>
            </a:fld>
            <a:endParaRPr lang="en-US" b="0" dirty="0" smtClean="0">
              <a:solidFill>
                <a:srgbClr val="000000"/>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 indicate in which service sector you work:</a:t>
            </a:r>
          </a:p>
          <a:p>
            <a:pPr marL="171450" lvl="0" indent="-171450">
              <a:buFont typeface="Arial" pitchFamily="34" charset="0"/>
              <a:buChar char="•"/>
            </a:pPr>
            <a:r>
              <a:rPr lang="en-US" sz="1200" kern="1200" dirty="0" smtClean="0">
                <a:solidFill>
                  <a:schemeClr val="tx1"/>
                </a:solidFill>
                <a:effectLst/>
                <a:latin typeface="+mn-lt"/>
                <a:ea typeface="+mn-ea"/>
                <a:cs typeface="+mn-cs"/>
              </a:rPr>
              <a:t>Mental health</a:t>
            </a:r>
          </a:p>
          <a:p>
            <a:pPr marL="171450" lvl="0" indent="-171450">
              <a:buFont typeface="Arial" pitchFamily="34" charset="0"/>
              <a:buChar char="•"/>
            </a:pPr>
            <a:r>
              <a:rPr lang="en-US" sz="1200" kern="1200" dirty="0" smtClean="0">
                <a:solidFill>
                  <a:schemeClr val="tx1"/>
                </a:solidFill>
                <a:effectLst/>
                <a:latin typeface="+mn-lt"/>
                <a:ea typeface="+mn-ea"/>
                <a:cs typeface="+mn-cs"/>
              </a:rPr>
              <a:t>Substance abuse</a:t>
            </a:r>
          </a:p>
          <a:p>
            <a:pPr marL="171450" lvl="0" indent="-171450">
              <a:buFont typeface="Arial" pitchFamily="34" charset="0"/>
              <a:buChar char="•"/>
            </a:pPr>
            <a:r>
              <a:rPr lang="en-US" sz="1200" kern="1200" dirty="0" smtClean="0">
                <a:solidFill>
                  <a:schemeClr val="tx1"/>
                </a:solidFill>
                <a:effectLst/>
                <a:latin typeface="+mn-lt"/>
                <a:ea typeface="+mn-ea"/>
                <a:cs typeface="+mn-cs"/>
              </a:rPr>
              <a:t>Child welfare</a:t>
            </a:r>
          </a:p>
          <a:p>
            <a:pPr marL="171450" lvl="0" indent="-171450">
              <a:buFont typeface="Arial" pitchFamily="34" charset="0"/>
              <a:buChar char="•"/>
            </a:pPr>
            <a:r>
              <a:rPr lang="en-US" sz="1200" kern="1200" dirty="0" smtClean="0">
                <a:solidFill>
                  <a:schemeClr val="tx1"/>
                </a:solidFill>
                <a:effectLst/>
                <a:latin typeface="+mn-lt"/>
                <a:ea typeface="+mn-ea"/>
                <a:cs typeface="+mn-cs"/>
              </a:rPr>
              <a:t>Juvenile justice</a:t>
            </a:r>
          </a:p>
          <a:p>
            <a:pPr marL="171450" lvl="0" indent="-171450">
              <a:buFont typeface="Arial" pitchFamily="34" charset="0"/>
              <a:buChar char="•"/>
            </a:pPr>
            <a:r>
              <a:rPr lang="en-US" sz="1200" kern="1200" dirty="0" smtClean="0">
                <a:solidFill>
                  <a:schemeClr val="tx1"/>
                </a:solidFill>
                <a:effectLst/>
                <a:latin typeface="+mn-lt"/>
                <a:ea typeface="+mn-ea"/>
                <a:cs typeface="+mn-cs"/>
              </a:rPr>
              <a:t>Education</a:t>
            </a:r>
          </a:p>
          <a:p>
            <a:pPr marL="171450" lvl="0" indent="-171450">
              <a:buFont typeface="Arial" pitchFamily="34" charset="0"/>
              <a:buChar char="•"/>
            </a:pPr>
            <a:r>
              <a:rPr lang="en-US" sz="1200" kern="1200" dirty="0" smtClean="0">
                <a:solidFill>
                  <a:schemeClr val="tx1"/>
                </a:solidFill>
                <a:effectLst/>
                <a:latin typeface="+mn-lt"/>
                <a:ea typeface="+mn-ea"/>
                <a:cs typeface="+mn-cs"/>
              </a:rPr>
              <a:t>Primary care Health Care</a:t>
            </a:r>
          </a:p>
          <a:p>
            <a:pPr marL="171450" lvl="0" indent="-171450">
              <a:buFont typeface="Arial" pitchFamily="34" charset="0"/>
              <a:buChar char="•"/>
            </a:pPr>
            <a:r>
              <a:rPr lang="en-US" sz="1200" kern="1200" dirty="0" smtClean="0">
                <a:solidFill>
                  <a:schemeClr val="tx1"/>
                </a:solidFill>
                <a:effectLst/>
                <a:latin typeface="+mn-lt"/>
                <a:ea typeface="+mn-ea"/>
                <a:cs typeface="+mn-cs"/>
              </a:rPr>
              <a:t>Specialty Health Care</a:t>
            </a:r>
          </a:p>
          <a:p>
            <a:pPr marL="171450" lvl="0" indent="-171450">
              <a:buFont typeface="Arial" pitchFamily="34" charset="0"/>
              <a:buChar char="•"/>
            </a:pPr>
            <a:r>
              <a:rPr lang="en-US" sz="1200" kern="1200" dirty="0" smtClean="0">
                <a:solidFill>
                  <a:schemeClr val="tx1"/>
                </a:solidFill>
                <a:effectLst/>
                <a:latin typeface="+mn-lt"/>
                <a:ea typeface="+mn-ea"/>
                <a:cs typeface="+mn-cs"/>
              </a:rPr>
              <a:t>Hospital-based Care</a:t>
            </a:r>
          </a:p>
          <a:p>
            <a:pPr marL="171450" lvl="0" indent="-171450">
              <a:buFont typeface="Arial" pitchFamily="34" charset="0"/>
              <a:buChar char="•"/>
            </a:pPr>
            <a:r>
              <a:rPr lang="en-US" sz="1200" kern="1200" dirty="0" smtClean="0">
                <a:solidFill>
                  <a:schemeClr val="tx1"/>
                </a:solidFill>
                <a:effectLst/>
                <a:latin typeface="+mn-lt"/>
                <a:ea typeface="+mn-ea"/>
                <a:cs typeface="+mn-cs"/>
              </a:rPr>
              <a:t>Housing </a:t>
            </a:r>
          </a:p>
          <a:p>
            <a:pPr marL="171450" lvl="0" indent="-171450">
              <a:buFont typeface="Arial" pitchFamily="34" charset="0"/>
              <a:buChar char="•"/>
            </a:pPr>
            <a:r>
              <a:rPr lang="en-US" sz="1200" kern="1200" dirty="0" smtClean="0">
                <a:solidFill>
                  <a:schemeClr val="tx1"/>
                </a:solidFill>
                <a:effectLst/>
                <a:latin typeface="+mn-lt"/>
                <a:ea typeface="+mn-ea"/>
                <a:cs typeface="+mn-cs"/>
              </a:rPr>
              <a:t>Labor</a:t>
            </a:r>
          </a:p>
          <a:p>
            <a:pPr marL="171450" lvl="0" indent="-171450">
              <a:buFont typeface="Arial" pitchFamily="34" charset="0"/>
              <a:buChar char="•"/>
            </a:pPr>
            <a:r>
              <a:rPr lang="en-US" sz="1200" kern="1200" dirty="0" smtClean="0">
                <a:solidFill>
                  <a:schemeClr val="tx1"/>
                </a:solidFill>
                <a:effectLst/>
                <a:latin typeface="+mn-lt"/>
                <a:ea typeface="+mn-ea"/>
                <a:cs typeface="+mn-cs"/>
              </a:rPr>
              <a:t>Defense </a:t>
            </a:r>
          </a:p>
          <a:p>
            <a:pPr marL="171450" lvl="0" indent="-171450">
              <a:buFont typeface="Arial" pitchFamily="34" charset="0"/>
              <a:buChar char="•"/>
            </a:pPr>
            <a:r>
              <a:rPr lang="en-US" sz="1200" kern="1200" dirty="0" smtClean="0">
                <a:solidFill>
                  <a:schemeClr val="tx1"/>
                </a:solidFill>
                <a:effectLst/>
                <a:latin typeface="+mn-lt"/>
                <a:ea typeface="+mn-ea"/>
                <a:cs typeface="+mn-cs"/>
              </a:rPr>
              <a:t>National Guard</a:t>
            </a:r>
          </a:p>
          <a:p>
            <a:pPr marL="171450" lvl="0" indent="-171450">
              <a:buFont typeface="Arial" pitchFamily="34" charset="0"/>
              <a:buChar char="•"/>
            </a:pPr>
            <a:r>
              <a:rPr lang="en-US" sz="1200" kern="1200" dirty="0" smtClean="0">
                <a:solidFill>
                  <a:schemeClr val="tx1"/>
                </a:solidFill>
                <a:effectLst/>
                <a:latin typeface="+mn-lt"/>
                <a:ea typeface="+mn-ea"/>
                <a:cs typeface="+mn-cs"/>
              </a:rPr>
              <a:t>National and Community Service</a:t>
            </a:r>
          </a:p>
          <a:p>
            <a:pPr marL="171450" lvl="0" indent="-171450">
              <a:buFont typeface="Arial" pitchFamily="34" charset="0"/>
              <a:buChar char="•"/>
            </a:pPr>
            <a:r>
              <a:rPr lang="en-US" sz="1200" kern="1200" dirty="0" smtClean="0">
                <a:solidFill>
                  <a:schemeClr val="tx1"/>
                </a:solidFill>
                <a:effectLst/>
                <a:latin typeface="+mn-lt"/>
                <a:ea typeface="+mn-ea"/>
                <a:cs typeface="+mn-cs"/>
              </a:rPr>
              <a:t>Homeless</a:t>
            </a:r>
          </a:p>
          <a:p>
            <a:pPr marL="171450" lvl="0" indent="-171450">
              <a:buFont typeface="Arial" pitchFamily="34" charset="0"/>
              <a:buChar char="•"/>
            </a:pPr>
            <a:r>
              <a:rPr lang="en-US" sz="1200" kern="1200" dirty="0" smtClean="0">
                <a:solidFill>
                  <a:schemeClr val="tx1"/>
                </a:solidFill>
                <a:effectLst/>
                <a:latin typeface="+mn-lt"/>
                <a:ea typeface="+mn-ea"/>
                <a:cs typeface="+mn-cs"/>
              </a:rPr>
              <a:t>Domestic Violence</a:t>
            </a:r>
          </a:p>
          <a:p>
            <a:pPr marL="171450" lvl="0" indent="-171450">
              <a:buFont typeface="Arial" pitchFamily="34" charset="0"/>
              <a:buChar char="•"/>
            </a:pPr>
            <a:r>
              <a:rPr lang="en-US" sz="1200" kern="1200" dirty="0" smtClean="0">
                <a:solidFill>
                  <a:schemeClr val="tx1"/>
                </a:solidFill>
                <a:effectLst/>
                <a:latin typeface="+mn-lt"/>
                <a:ea typeface="+mn-ea"/>
                <a:cs typeface="+mn-cs"/>
              </a:rPr>
              <a:t>Other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CF6F523-DB59-40C9-AF03-B2C6CD25935C}" type="slidenum">
              <a:rPr lang="en-US" smtClean="0"/>
              <a:pPr/>
              <a:t>3</a:t>
            </a:fld>
            <a:endParaRPr lang="en-US"/>
          </a:p>
        </p:txBody>
      </p:sp>
    </p:spTree>
    <p:extLst>
      <p:ext uri="{BB962C8B-B14F-4D97-AF65-F5344CB8AC3E}">
        <p14:creationId xmlns:p14="http://schemas.microsoft.com/office/powerpoint/2010/main" val="3026154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p:spPr>
        <p:txBody>
          <a:bodyPr/>
          <a:lstStyle/>
          <a:p>
            <a:r>
              <a:rPr lang="en-US" dirty="0" smtClean="0">
                <a:ea typeface="ＭＳ Ｐゴシック" pitchFamily="-111" charset="-128"/>
              </a:rPr>
              <a:t>Send updated slide – original 198</a:t>
            </a:r>
          </a:p>
        </p:txBody>
      </p:sp>
      <p:sp>
        <p:nvSpPr>
          <p:cNvPr id="126980" name="Slide Number Placeholder 3"/>
          <p:cNvSpPr>
            <a:spLocks noGrp="1"/>
          </p:cNvSpPr>
          <p:nvPr>
            <p:ph type="sldNum" sz="quarter" idx="5"/>
          </p:nvPr>
        </p:nvSpPr>
        <p:spPr>
          <a:noFill/>
        </p:spPr>
        <p:txBody>
          <a:bodyPr/>
          <a:lstStyle>
            <a:lvl1pPr defTabSz="889978" eaLnBrk="0" hangingPunct="0">
              <a:defRPr b="1">
                <a:solidFill>
                  <a:schemeClr val="tx1"/>
                </a:solidFill>
                <a:latin typeface="Arial" charset="0"/>
              </a:defRPr>
            </a:lvl1pPr>
            <a:lvl2pPr marL="743767" indent="-286064" defTabSz="889978" eaLnBrk="0" hangingPunct="0">
              <a:defRPr b="1">
                <a:solidFill>
                  <a:schemeClr val="tx1"/>
                </a:solidFill>
                <a:latin typeface="Arial" charset="0"/>
              </a:defRPr>
            </a:lvl2pPr>
            <a:lvl3pPr marL="1144257" indent="-228851" defTabSz="889978" eaLnBrk="0" hangingPunct="0">
              <a:defRPr b="1">
                <a:solidFill>
                  <a:schemeClr val="tx1"/>
                </a:solidFill>
                <a:latin typeface="Arial" charset="0"/>
              </a:defRPr>
            </a:lvl3pPr>
            <a:lvl4pPr marL="1601960" indent="-228851" defTabSz="889978" eaLnBrk="0" hangingPunct="0">
              <a:defRPr b="1">
                <a:solidFill>
                  <a:schemeClr val="tx1"/>
                </a:solidFill>
                <a:latin typeface="Arial" charset="0"/>
              </a:defRPr>
            </a:lvl4pPr>
            <a:lvl5pPr marL="2059663" indent="-228851" defTabSz="889978" eaLnBrk="0" hangingPunct="0">
              <a:defRPr b="1">
                <a:solidFill>
                  <a:schemeClr val="tx1"/>
                </a:solidFill>
                <a:latin typeface="Arial" charset="0"/>
              </a:defRPr>
            </a:lvl5pPr>
            <a:lvl6pPr marL="2517366" indent="-228851" algn="ctr" defTabSz="889978" eaLnBrk="0" fontAlgn="base" hangingPunct="0">
              <a:spcBef>
                <a:spcPct val="0"/>
              </a:spcBef>
              <a:spcAft>
                <a:spcPct val="0"/>
              </a:spcAft>
              <a:defRPr b="1">
                <a:solidFill>
                  <a:schemeClr val="tx1"/>
                </a:solidFill>
                <a:latin typeface="Arial" charset="0"/>
              </a:defRPr>
            </a:lvl6pPr>
            <a:lvl7pPr marL="2975069" indent="-228851" algn="ctr" defTabSz="889978" eaLnBrk="0" fontAlgn="base" hangingPunct="0">
              <a:spcBef>
                <a:spcPct val="0"/>
              </a:spcBef>
              <a:spcAft>
                <a:spcPct val="0"/>
              </a:spcAft>
              <a:defRPr b="1">
                <a:solidFill>
                  <a:schemeClr val="tx1"/>
                </a:solidFill>
                <a:latin typeface="Arial" charset="0"/>
              </a:defRPr>
            </a:lvl7pPr>
            <a:lvl8pPr marL="3432772" indent="-228851" algn="ctr" defTabSz="889978" eaLnBrk="0" fontAlgn="base" hangingPunct="0">
              <a:spcBef>
                <a:spcPct val="0"/>
              </a:spcBef>
              <a:spcAft>
                <a:spcPct val="0"/>
              </a:spcAft>
              <a:defRPr b="1">
                <a:solidFill>
                  <a:schemeClr val="tx1"/>
                </a:solidFill>
                <a:latin typeface="Arial" charset="0"/>
              </a:defRPr>
            </a:lvl8pPr>
            <a:lvl9pPr marL="3890475" indent="-228851" algn="ctr" defTabSz="889978" eaLnBrk="0" fontAlgn="base" hangingPunct="0">
              <a:spcBef>
                <a:spcPct val="0"/>
              </a:spcBef>
              <a:spcAft>
                <a:spcPct val="0"/>
              </a:spcAft>
              <a:defRPr b="1">
                <a:solidFill>
                  <a:schemeClr val="tx1"/>
                </a:solidFill>
                <a:latin typeface="Arial" charset="0"/>
              </a:defRPr>
            </a:lvl9pPr>
          </a:lstStyle>
          <a:p>
            <a:pPr eaLnBrk="1" hangingPunct="1"/>
            <a:fld id="{8DCC8996-48C0-4AD5-A759-D123FF60D799}" type="slidenum">
              <a:rPr lang="en-US" b="0" smtClean="0">
                <a:solidFill>
                  <a:prstClr val="black"/>
                </a:solidFill>
                <a:cs typeface="Arial" charset="0"/>
              </a:rPr>
              <a:pPr eaLnBrk="1" hangingPunct="1"/>
              <a:t>47</a:t>
            </a:fld>
            <a:endParaRPr lang="en-US" b="0" dirty="0" smtClean="0">
              <a:solidFill>
                <a:prstClr val="black"/>
              </a:solidFill>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p:spPr>
        <p:txBody>
          <a:bodyPr/>
          <a:lstStyle/>
          <a:p>
            <a:r>
              <a:rPr lang="en-US" dirty="0" smtClean="0">
                <a:ea typeface="ＭＳ Ｐゴシック" pitchFamily="-111" charset="-128"/>
              </a:rPr>
              <a:t>Send updated slide – original slide 208</a:t>
            </a:r>
          </a:p>
        </p:txBody>
      </p:sp>
      <p:sp>
        <p:nvSpPr>
          <p:cNvPr id="129028" name="Slide Number Placeholder 3"/>
          <p:cNvSpPr>
            <a:spLocks noGrp="1"/>
          </p:cNvSpPr>
          <p:nvPr>
            <p:ph type="sldNum" sz="quarter" idx="5"/>
          </p:nvPr>
        </p:nvSpPr>
        <p:spPr>
          <a:noFill/>
        </p:spPr>
        <p:txBody>
          <a:bodyPr/>
          <a:lstStyle>
            <a:lvl1pPr defTabSz="889978" eaLnBrk="0" hangingPunct="0">
              <a:defRPr b="1">
                <a:solidFill>
                  <a:schemeClr val="tx1"/>
                </a:solidFill>
                <a:latin typeface="Arial" charset="0"/>
              </a:defRPr>
            </a:lvl1pPr>
            <a:lvl2pPr marL="743767" indent="-286064" defTabSz="889978" eaLnBrk="0" hangingPunct="0">
              <a:defRPr b="1">
                <a:solidFill>
                  <a:schemeClr val="tx1"/>
                </a:solidFill>
                <a:latin typeface="Arial" charset="0"/>
              </a:defRPr>
            </a:lvl2pPr>
            <a:lvl3pPr marL="1144257" indent="-228851" defTabSz="889978" eaLnBrk="0" hangingPunct="0">
              <a:defRPr b="1">
                <a:solidFill>
                  <a:schemeClr val="tx1"/>
                </a:solidFill>
                <a:latin typeface="Arial" charset="0"/>
              </a:defRPr>
            </a:lvl3pPr>
            <a:lvl4pPr marL="1601960" indent="-228851" defTabSz="889978" eaLnBrk="0" hangingPunct="0">
              <a:defRPr b="1">
                <a:solidFill>
                  <a:schemeClr val="tx1"/>
                </a:solidFill>
                <a:latin typeface="Arial" charset="0"/>
              </a:defRPr>
            </a:lvl4pPr>
            <a:lvl5pPr marL="2059663" indent="-228851" defTabSz="889978" eaLnBrk="0" hangingPunct="0">
              <a:defRPr b="1">
                <a:solidFill>
                  <a:schemeClr val="tx1"/>
                </a:solidFill>
                <a:latin typeface="Arial" charset="0"/>
              </a:defRPr>
            </a:lvl5pPr>
            <a:lvl6pPr marL="2517366" indent="-228851" algn="ctr" defTabSz="889978" eaLnBrk="0" fontAlgn="base" hangingPunct="0">
              <a:spcBef>
                <a:spcPct val="0"/>
              </a:spcBef>
              <a:spcAft>
                <a:spcPct val="0"/>
              </a:spcAft>
              <a:defRPr b="1">
                <a:solidFill>
                  <a:schemeClr val="tx1"/>
                </a:solidFill>
                <a:latin typeface="Arial" charset="0"/>
              </a:defRPr>
            </a:lvl6pPr>
            <a:lvl7pPr marL="2975069" indent="-228851" algn="ctr" defTabSz="889978" eaLnBrk="0" fontAlgn="base" hangingPunct="0">
              <a:spcBef>
                <a:spcPct val="0"/>
              </a:spcBef>
              <a:spcAft>
                <a:spcPct val="0"/>
              </a:spcAft>
              <a:defRPr b="1">
                <a:solidFill>
                  <a:schemeClr val="tx1"/>
                </a:solidFill>
                <a:latin typeface="Arial" charset="0"/>
              </a:defRPr>
            </a:lvl7pPr>
            <a:lvl8pPr marL="3432772" indent="-228851" algn="ctr" defTabSz="889978" eaLnBrk="0" fontAlgn="base" hangingPunct="0">
              <a:spcBef>
                <a:spcPct val="0"/>
              </a:spcBef>
              <a:spcAft>
                <a:spcPct val="0"/>
              </a:spcAft>
              <a:defRPr b="1">
                <a:solidFill>
                  <a:schemeClr val="tx1"/>
                </a:solidFill>
                <a:latin typeface="Arial" charset="0"/>
              </a:defRPr>
            </a:lvl8pPr>
            <a:lvl9pPr marL="3890475" indent="-228851" algn="ctr" defTabSz="889978" eaLnBrk="0" fontAlgn="base" hangingPunct="0">
              <a:spcBef>
                <a:spcPct val="0"/>
              </a:spcBef>
              <a:spcAft>
                <a:spcPct val="0"/>
              </a:spcAft>
              <a:defRPr b="1">
                <a:solidFill>
                  <a:schemeClr val="tx1"/>
                </a:solidFill>
                <a:latin typeface="Arial" charset="0"/>
              </a:defRPr>
            </a:lvl9pPr>
          </a:lstStyle>
          <a:p>
            <a:pPr eaLnBrk="1" hangingPunct="1"/>
            <a:fld id="{FE9C00FB-417A-449F-90EB-F06D6BA84AB1}" type="slidenum">
              <a:rPr lang="en-US" b="0" smtClean="0">
                <a:solidFill>
                  <a:prstClr val="black"/>
                </a:solidFill>
                <a:cs typeface="Arial" charset="0"/>
              </a:rPr>
              <a:pPr eaLnBrk="1" hangingPunct="1"/>
              <a:t>48</a:t>
            </a:fld>
            <a:endParaRPr lang="en-US" b="0" dirty="0" smtClean="0">
              <a:solidFill>
                <a:prstClr val="black"/>
              </a:solidFill>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888" eaLnBrk="0" hangingPunct="0">
              <a:defRPr>
                <a:solidFill>
                  <a:schemeClr val="tx1"/>
                </a:solidFill>
                <a:latin typeface="Arial" charset="0"/>
                <a:ea typeface="ＭＳ Ｐゴシック" pitchFamily="34" charset="-128"/>
              </a:defRPr>
            </a:lvl1pPr>
            <a:lvl2pPr marL="743767" indent="-286064" defTabSz="932888" eaLnBrk="0" hangingPunct="0">
              <a:defRPr>
                <a:solidFill>
                  <a:schemeClr val="tx1"/>
                </a:solidFill>
                <a:latin typeface="Arial" charset="0"/>
                <a:ea typeface="ＭＳ Ｐゴシック" pitchFamily="34" charset="-128"/>
              </a:defRPr>
            </a:lvl2pPr>
            <a:lvl3pPr marL="1144257" indent="-228851" defTabSz="932888" eaLnBrk="0" hangingPunct="0">
              <a:defRPr>
                <a:solidFill>
                  <a:schemeClr val="tx1"/>
                </a:solidFill>
                <a:latin typeface="Arial" charset="0"/>
                <a:ea typeface="ＭＳ Ｐゴシック" pitchFamily="34" charset="-128"/>
              </a:defRPr>
            </a:lvl3pPr>
            <a:lvl4pPr marL="1601960" indent="-228851" defTabSz="932888" eaLnBrk="0" hangingPunct="0">
              <a:defRPr>
                <a:solidFill>
                  <a:schemeClr val="tx1"/>
                </a:solidFill>
                <a:latin typeface="Arial" charset="0"/>
                <a:ea typeface="ＭＳ Ｐゴシック" pitchFamily="34" charset="-128"/>
              </a:defRPr>
            </a:lvl4pPr>
            <a:lvl5pPr marL="2059663" indent="-228851" defTabSz="932888" eaLnBrk="0" hangingPunct="0">
              <a:defRPr>
                <a:solidFill>
                  <a:schemeClr val="tx1"/>
                </a:solidFill>
                <a:latin typeface="Arial" charset="0"/>
                <a:ea typeface="ＭＳ Ｐゴシック" pitchFamily="34" charset="-128"/>
              </a:defRPr>
            </a:lvl5pPr>
            <a:lvl6pPr marL="2517366" indent="-228851" algn="ctr" defTabSz="932888" eaLnBrk="0" fontAlgn="base" hangingPunct="0">
              <a:spcBef>
                <a:spcPct val="0"/>
              </a:spcBef>
              <a:spcAft>
                <a:spcPct val="0"/>
              </a:spcAft>
              <a:defRPr>
                <a:solidFill>
                  <a:schemeClr val="tx1"/>
                </a:solidFill>
                <a:latin typeface="Arial" charset="0"/>
                <a:ea typeface="ＭＳ Ｐゴシック" pitchFamily="34" charset="-128"/>
              </a:defRPr>
            </a:lvl6pPr>
            <a:lvl7pPr marL="2975069" indent="-228851" algn="ctr" defTabSz="932888" eaLnBrk="0" fontAlgn="base" hangingPunct="0">
              <a:spcBef>
                <a:spcPct val="0"/>
              </a:spcBef>
              <a:spcAft>
                <a:spcPct val="0"/>
              </a:spcAft>
              <a:defRPr>
                <a:solidFill>
                  <a:schemeClr val="tx1"/>
                </a:solidFill>
                <a:latin typeface="Arial" charset="0"/>
                <a:ea typeface="ＭＳ Ｐゴシック" pitchFamily="34" charset="-128"/>
              </a:defRPr>
            </a:lvl7pPr>
            <a:lvl8pPr marL="3432772" indent="-228851" algn="ctr" defTabSz="932888" eaLnBrk="0" fontAlgn="base" hangingPunct="0">
              <a:spcBef>
                <a:spcPct val="0"/>
              </a:spcBef>
              <a:spcAft>
                <a:spcPct val="0"/>
              </a:spcAft>
              <a:defRPr>
                <a:solidFill>
                  <a:schemeClr val="tx1"/>
                </a:solidFill>
                <a:latin typeface="Arial" charset="0"/>
                <a:ea typeface="ＭＳ Ｐゴシック" pitchFamily="34" charset="-128"/>
              </a:defRPr>
            </a:lvl8pPr>
            <a:lvl9pPr marL="3890475" indent="-228851" algn="ctr" defTabSz="93288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1563EC9-0DA9-4388-BB88-F14C301C15D8}" type="slidenum">
              <a:rPr lang="en-US" smtClean="0">
                <a:solidFill>
                  <a:prstClr val="black"/>
                </a:solidFill>
              </a:rPr>
              <a:pPr eaLnBrk="1" hangingPunct="1"/>
              <a:t>49</a:t>
            </a:fld>
            <a:endParaRPr lang="en-US" dirty="0" smtClean="0">
              <a:solidFill>
                <a:prstClr val="black"/>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ea typeface="ＭＳ Ｐゴシック" pitchFamily="34" charset="-128"/>
              </a:rPr>
              <a:t>Paper implementation</a:t>
            </a:r>
            <a:r>
              <a:rPr lang="en-US" dirty="0" smtClean="0">
                <a:ea typeface="ＭＳ Ｐゴシック" pitchFamily="34" charset="-128"/>
              </a:rPr>
              <a:t> means putting into place new policies and procedures (the "recorded theory of change," Hernandez &amp; Hodges, 2003) with the adoption of an innovation as the rationale for the policies and procedures. </a:t>
            </a:r>
          </a:p>
          <a:p>
            <a:r>
              <a:rPr lang="en-US" dirty="0" smtClean="0">
                <a:ea typeface="ＭＳ Ｐゴシック" pitchFamily="34" charset="-128"/>
              </a:rPr>
              <a:t>One estimate was that 80-90% of the people-dependent innovations in business stop at paper implementation (Rogers, 2002).   </a:t>
            </a:r>
          </a:p>
          <a:p>
            <a:endParaRPr lang="en-US" dirty="0" smtClean="0">
              <a:ea typeface="ＭＳ Ｐゴシック" pitchFamily="34" charset="-128"/>
            </a:endParaRPr>
          </a:p>
          <a:p>
            <a:r>
              <a:rPr lang="en-US" b="1" dirty="0" smtClean="0">
                <a:ea typeface="ＭＳ Ｐゴシック" pitchFamily="34" charset="-128"/>
              </a:rPr>
              <a:t>Process implementation </a:t>
            </a:r>
            <a:r>
              <a:rPr lang="en-US" dirty="0" smtClean="0">
                <a:ea typeface="ＭＳ Ｐゴシック" pitchFamily="34" charset="-128"/>
              </a:rPr>
              <a:t>means putting new operating procedures in place to conduct training workshops, provide supervision, change information reporting forms, and so on (the "expressed theory of change" and "active theory of change," Hernandez &amp; Hodges, 2003) with the adoption of an innovation as the rationale for the procedures. </a:t>
            </a:r>
          </a:p>
          <a:p>
            <a:r>
              <a:rPr lang="en-US" b="1" dirty="0" smtClean="0">
                <a:ea typeface="ＭＳ Ｐゴシック" pitchFamily="34" charset="-128"/>
              </a:rPr>
              <a:t>Performance implementation</a:t>
            </a:r>
            <a:r>
              <a:rPr lang="en-US" dirty="0" smtClean="0">
                <a:ea typeface="ＭＳ Ｐゴシック" pitchFamily="34" charset="-128"/>
              </a:rPr>
              <a:t> means putting procedures and processes in place in such a way that the identified functional components of change are used with good effect for consumers (the "integrated theory of change," Hernandez &amp; Hodges, 2003; Paine, Bellamy, &amp; Wilcox, 1984).  It appears that implementation that produces actual benefits to consumers, organizations, and systems requires more careful and thoughtful efforts.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6F523-DB59-40C9-AF03-B2C6CD25935C}" type="slidenum">
              <a:rPr lang="en-US" smtClean="0"/>
              <a:pPr/>
              <a:t>50</a:t>
            </a:fld>
            <a:endParaRPr lang="en-US"/>
          </a:p>
        </p:txBody>
      </p:sp>
    </p:spTree>
    <p:extLst>
      <p:ext uri="{BB962C8B-B14F-4D97-AF65-F5344CB8AC3E}">
        <p14:creationId xmlns:p14="http://schemas.microsoft.com/office/powerpoint/2010/main" val="3114515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erdana" pitchFamily="34" charset="0"/>
              </a:defRPr>
            </a:lvl1pPr>
            <a:lvl2pPr marL="743784" indent="-286070">
              <a:defRPr sz="2800">
                <a:solidFill>
                  <a:schemeClr val="tx1"/>
                </a:solidFill>
                <a:latin typeface="Verdana" pitchFamily="34" charset="0"/>
              </a:defRPr>
            </a:lvl2pPr>
            <a:lvl3pPr marL="1144283" indent="-228856">
              <a:defRPr sz="2800">
                <a:solidFill>
                  <a:schemeClr val="tx1"/>
                </a:solidFill>
                <a:latin typeface="Verdana" pitchFamily="34" charset="0"/>
              </a:defRPr>
            </a:lvl3pPr>
            <a:lvl4pPr marL="1601996" indent="-228856">
              <a:defRPr sz="2800">
                <a:solidFill>
                  <a:schemeClr val="tx1"/>
                </a:solidFill>
                <a:latin typeface="Verdana" pitchFamily="34" charset="0"/>
              </a:defRPr>
            </a:lvl4pPr>
            <a:lvl5pPr marL="2059709" indent="-228856">
              <a:defRPr sz="2800">
                <a:solidFill>
                  <a:schemeClr val="tx1"/>
                </a:solidFill>
                <a:latin typeface="Verdana" pitchFamily="34" charset="0"/>
              </a:defRPr>
            </a:lvl5pPr>
            <a:lvl6pPr marL="2517422" indent="-228856" eaLnBrk="0" fontAlgn="base" hangingPunct="0">
              <a:spcBef>
                <a:spcPct val="0"/>
              </a:spcBef>
              <a:spcAft>
                <a:spcPct val="0"/>
              </a:spcAft>
              <a:defRPr sz="2800">
                <a:solidFill>
                  <a:schemeClr val="tx1"/>
                </a:solidFill>
                <a:latin typeface="Verdana" pitchFamily="34" charset="0"/>
              </a:defRPr>
            </a:lvl6pPr>
            <a:lvl7pPr marL="2975135" indent="-228856" eaLnBrk="0" fontAlgn="base" hangingPunct="0">
              <a:spcBef>
                <a:spcPct val="0"/>
              </a:spcBef>
              <a:spcAft>
                <a:spcPct val="0"/>
              </a:spcAft>
              <a:defRPr sz="2800">
                <a:solidFill>
                  <a:schemeClr val="tx1"/>
                </a:solidFill>
                <a:latin typeface="Verdana" pitchFamily="34" charset="0"/>
              </a:defRPr>
            </a:lvl7pPr>
            <a:lvl8pPr marL="3432849" indent="-228856" eaLnBrk="0" fontAlgn="base" hangingPunct="0">
              <a:spcBef>
                <a:spcPct val="0"/>
              </a:spcBef>
              <a:spcAft>
                <a:spcPct val="0"/>
              </a:spcAft>
              <a:defRPr sz="2800">
                <a:solidFill>
                  <a:schemeClr val="tx1"/>
                </a:solidFill>
                <a:latin typeface="Verdana" pitchFamily="34" charset="0"/>
              </a:defRPr>
            </a:lvl8pPr>
            <a:lvl9pPr marL="3890561" indent="-228856" eaLnBrk="0" fontAlgn="base" hangingPunct="0">
              <a:spcBef>
                <a:spcPct val="0"/>
              </a:spcBef>
              <a:spcAft>
                <a:spcPct val="0"/>
              </a:spcAft>
              <a:defRPr sz="2800">
                <a:solidFill>
                  <a:schemeClr val="tx1"/>
                </a:solidFill>
                <a:latin typeface="Verdana" pitchFamily="34" charset="0"/>
              </a:defRPr>
            </a:lvl9pPr>
          </a:lstStyle>
          <a:p>
            <a:fld id="{03F654EA-A091-4FBA-AC7A-A9CACF66C115}" type="slidenum">
              <a:rPr lang="en-US" sz="1200">
                <a:solidFill>
                  <a:prstClr val="black"/>
                </a:solidFill>
                <a:latin typeface="Arial" pitchFamily="34" charset="0"/>
              </a:rPr>
              <a:pPr/>
              <a:t>11</a:t>
            </a:fld>
            <a:endParaRPr lang="en-US" sz="1200">
              <a:solidFill>
                <a:prstClr val="black"/>
              </a:solidFill>
              <a:latin typeface="Arial"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erdana" pitchFamily="34" charset="0"/>
              </a:defRPr>
            </a:lvl1pPr>
            <a:lvl2pPr marL="743784" indent="-286070">
              <a:defRPr sz="2800">
                <a:solidFill>
                  <a:schemeClr val="tx1"/>
                </a:solidFill>
                <a:latin typeface="Verdana" pitchFamily="34" charset="0"/>
              </a:defRPr>
            </a:lvl2pPr>
            <a:lvl3pPr marL="1144283" indent="-228856">
              <a:defRPr sz="2800">
                <a:solidFill>
                  <a:schemeClr val="tx1"/>
                </a:solidFill>
                <a:latin typeface="Verdana" pitchFamily="34" charset="0"/>
              </a:defRPr>
            </a:lvl3pPr>
            <a:lvl4pPr marL="1601996" indent="-228856">
              <a:defRPr sz="2800">
                <a:solidFill>
                  <a:schemeClr val="tx1"/>
                </a:solidFill>
                <a:latin typeface="Verdana" pitchFamily="34" charset="0"/>
              </a:defRPr>
            </a:lvl4pPr>
            <a:lvl5pPr marL="2059709" indent="-228856">
              <a:defRPr sz="2800">
                <a:solidFill>
                  <a:schemeClr val="tx1"/>
                </a:solidFill>
                <a:latin typeface="Verdana" pitchFamily="34" charset="0"/>
              </a:defRPr>
            </a:lvl5pPr>
            <a:lvl6pPr marL="2517422" indent="-228856" eaLnBrk="0" fontAlgn="base" hangingPunct="0">
              <a:spcBef>
                <a:spcPct val="0"/>
              </a:spcBef>
              <a:spcAft>
                <a:spcPct val="0"/>
              </a:spcAft>
              <a:defRPr sz="2800">
                <a:solidFill>
                  <a:schemeClr val="tx1"/>
                </a:solidFill>
                <a:latin typeface="Verdana" pitchFamily="34" charset="0"/>
              </a:defRPr>
            </a:lvl6pPr>
            <a:lvl7pPr marL="2975135" indent="-228856" eaLnBrk="0" fontAlgn="base" hangingPunct="0">
              <a:spcBef>
                <a:spcPct val="0"/>
              </a:spcBef>
              <a:spcAft>
                <a:spcPct val="0"/>
              </a:spcAft>
              <a:defRPr sz="2800">
                <a:solidFill>
                  <a:schemeClr val="tx1"/>
                </a:solidFill>
                <a:latin typeface="Verdana" pitchFamily="34" charset="0"/>
              </a:defRPr>
            </a:lvl7pPr>
            <a:lvl8pPr marL="3432849" indent="-228856" eaLnBrk="0" fontAlgn="base" hangingPunct="0">
              <a:spcBef>
                <a:spcPct val="0"/>
              </a:spcBef>
              <a:spcAft>
                <a:spcPct val="0"/>
              </a:spcAft>
              <a:defRPr sz="2800">
                <a:solidFill>
                  <a:schemeClr val="tx1"/>
                </a:solidFill>
                <a:latin typeface="Verdana" pitchFamily="34" charset="0"/>
              </a:defRPr>
            </a:lvl8pPr>
            <a:lvl9pPr marL="3890561" indent="-228856" eaLnBrk="0" fontAlgn="base" hangingPunct="0">
              <a:spcBef>
                <a:spcPct val="0"/>
              </a:spcBef>
              <a:spcAft>
                <a:spcPct val="0"/>
              </a:spcAft>
              <a:defRPr sz="2800">
                <a:solidFill>
                  <a:schemeClr val="tx1"/>
                </a:solidFill>
                <a:latin typeface="Verdana" pitchFamily="34" charset="0"/>
              </a:defRPr>
            </a:lvl9pPr>
          </a:lstStyle>
          <a:p>
            <a:fld id="{93D8C3E5-F6EB-4CC3-BA7A-314C6698B9D6}" type="slidenum">
              <a:rPr lang="en-US" sz="1200">
                <a:solidFill>
                  <a:prstClr val="black"/>
                </a:solidFill>
                <a:latin typeface="Arial" pitchFamily="34" charset="0"/>
              </a:rPr>
              <a:pPr/>
              <a:t>12</a:t>
            </a:fld>
            <a:endParaRPr lang="en-US" sz="1200">
              <a:solidFill>
                <a:prstClr val="black"/>
              </a:solidFill>
              <a:latin typeface="Arial" pitchFamily="34" charset="0"/>
            </a:endParaRPr>
          </a:p>
        </p:txBody>
      </p:sp>
      <p:sp>
        <p:nvSpPr>
          <p:cNvPr id="165891" name="Rectangle 2"/>
          <p:cNvSpPr>
            <a:spLocks noGrp="1" noRot="1" noChangeAspect="1" noChangeArrowheads="1" noTextEdit="1"/>
          </p:cNvSpPr>
          <p:nvPr>
            <p:ph type="sldImg"/>
          </p:nvPr>
        </p:nvSpPr>
        <p:spPr>
          <a:xfrm>
            <a:off x="2384425" y="387350"/>
            <a:ext cx="2173288" cy="1628775"/>
          </a:xfrm>
          <a:ln/>
        </p:spPr>
      </p:sp>
      <p:sp>
        <p:nvSpPr>
          <p:cNvPr id="165892" name="Rectangle 3"/>
          <p:cNvSpPr>
            <a:spLocks noGrp="1" noChangeArrowheads="1"/>
          </p:cNvSpPr>
          <p:nvPr>
            <p:ph type="body" idx="1"/>
          </p:nvPr>
        </p:nvSpPr>
        <p:spPr>
          <a:xfrm>
            <a:off x="467360" y="2094469"/>
            <a:ext cx="6163100" cy="65138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7000" indent="-267000"/>
            <a:endParaRPr lang="en-US" sz="800"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893F049-2409-4529-9C99-1BC9162BADA0}"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076839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93F049-2409-4529-9C99-1BC9162BADA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663491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93F049-2409-4529-9C99-1BC9162BADA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54000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erdana" pitchFamily="34" charset="0"/>
              </a:defRPr>
            </a:lvl1pPr>
            <a:lvl2pPr marL="743784" indent="-286070">
              <a:defRPr sz="2800">
                <a:solidFill>
                  <a:schemeClr val="tx1"/>
                </a:solidFill>
                <a:latin typeface="Verdana" pitchFamily="34" charset="0"/>
              </a:defRPr>
            </a:lvl2pPr>
            <a:lvl3pPr marL="1144283" indent="-228856">
              <a:defRPr sz="2800">
                <a:solidFill>
                  <a:schemeClr val="tx1"/>
                </a:solidFill>
                <a:latin typeface="Verdana" pitchFamily="34" charset="0"/>
              </a:defRPr>
            </a:lvl3pPr>
            <a:lvl4pPr marL="1601996" indent="-228856">
              <a:defRPr sz="2800">
                <a:solidFill>
                  <a:schemeClr val="tx1"/>
                </a:solidFill>
                <a:latin typeface="Verdana" pitchFamily="34" charset="0"/>
              </a:defRPr>
            </a:lvl4pPr>
            <a:lvl5pPr marL="2059709" indent="-228856">
              <a:defRPr sz="2800">
                <a:solidFill>
                  <a:schemeClr val="tx1"/>
                </a:solidFill>
                <a:latin typeface="Verdana" pitchFamily="34" charset="0"/>
              </a:defRPr>
            </a:lvl5pPr>
            <a:lvl6pPr marL="2517422" indent="-228856" eaLnBrk="0" fontAlgn="base" hangingPunct="0">
              <a:spcBef>
                <a:spcPct val="0"/>
              </a:spcBef>
              <a:spcAft>
                <a:spcPct val="0"/>
              </a:spcAft>
              <a:defRPr sz="2800">
                <a:solidFill>
                  <a:schemeClr val="tx1"/>
                </a:solidFill>
                <a:latin typeface="Verdana" pitchFamily="34" charset="0"/>
              </a:defRPr>
            </a:lvl6pPr>
            <a:lvl7pPr marL="2975135" indent="-228856" eaLnBrk="0" fontAlgn="base" hangingPunct="0">
              <a:spcBef>
                <a:spcPct val="0"/>
              </a:spcBef>
              <a:spcAft>
                <a:spcPct val="0"/>
              </a:spcAft>
              <a:defRPr sz="2800">
                <a:solidFill>
                  <a:schemeClr val="tx1"/>
                </a:solidFill>
                <a:latin typeface="Verdana" pitchFamily="34" charset="0"/>
              </a:defRPr>
            </a:lvl7pPr>
            <a:lvl8pPr marL="3432849" indent="-228856" eaLnBrk="0" fontAlgn="base" hangingPunct="0">
              <a:spcBef>
                <a:spcPct val="0"/>
              </a:spcBef>
              <a:spcAft>
                <a:spcPct val="0"/>
              </a:spcAft>
              <a:defRPr sz="2800">
                <a:solidFill>
                  <a:schemeClr val="tx1"/>
                </a:solidFill>
                <a:latin typeface="Verdana" pitchFamily="34" charset="0"/>
              </a:defRPr>
            </a:lvl8pPr>
            <a:lvl9pPr marL="3890561" indent="-228856" eaLnBrk="0" fontAlgn="base" hangingPunct="0">
              <a:spcBef>
                <a:spcPct val="0"/>
              </a:spcBef>
              <a:spcAft>
                <a:spcPct val="0"/>
              </a:spcAft>
              <a:defRPr sz="2800">
                <a:solidFill>
                  <a:schemeClr val="tx1"/>
                </a:solidFill>
                <a:latin typeface="Verdana" pitchFamily="34" charset="0"/>
              </a:defRPr>
            </a:lvl9pPr>
          </a:lstStyle>
          <a:p>
            <a:fld id="{93D8C3E5-F6EB-4CC3-BA7A-314C6698B9D6}" type="slidenum">
              <a:rPr lang="en-US" sz="1200">
                <a:solidFill>
                  <a:prstClr val="black"/>
                </a:solidFill>
                <a:latin typeface="Arial" pitchFamily="34" charset="0"/>
              </a:rPr>
              <a:pPr/>
              <a:t>18</a:t>
            </a:fld>
            <a:endParaRPr lang="en-US" sz="1200">
              <a:solidFill>
                <a:prstClr val="black"/>
              </a:solidFill>
              <a:latin typeface="Arial" pitchFamily="34" charset="0"/>
            </a:endParaRPr>
          </a:p>
        </p:txBody>
      </p:sp>
      <p:sp>
        <p:nvSpPr>
          <p:cNvPr id="165891" name="Rectangle 2"/>
          <p:cNvSpPr>
            <a:spLocks noGrp="1" noRot="1" noChangeAspect="1" noChangeArrowheads="1" noTextEdit="1"/>
          </p:cNvSpPr>
          <p:nvPr>
            <p:ph type="sldImg"/>
          </p:nvPr>
        </p:nvSpPr>
        <p:spPr>
          <a:xfrm>
            <a:off x="2384425" y="387350"/>
            <a:ext cx="2173288" cy="1628775"/>
          </a:xfrm>
          <a:ln/>
        </p:spPr>
      </p:sp>
      <p:sp>
        <p:nvSpPr>
          <p:cNvPr id="165892" name="Rectangle 3"/>
          <p:cNvSpPr>
            <a:spLocks noGrp="1" noChangeArrowheads="1"/>
          </p:cNvSpPr>
          <p:nvPr>
            <p:ph type="body" idx="1"/>
          </p:nvPr>
        </p:nvSpPr>
        <p:spPr>
          <a:xfrm>
            <a:off x="467360" y="2094469"/>
            <a:ext cx="6163100" cy="65138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Review</a:t>
            </a:r>
          </a:p>
          <a:p>
            <a:r>
              <a:rPr lang="en-US" dirty="0"/>
              <a:t>DEPRESSION AND ANXIETY 0 : 1–20 (2010)</a:t>
            </a:r>
          </a:p>
          <a:p>
            <a:r>
              <a:rPr lang="en-US" dirty="0"/>
              <a:t>CONSIDERING PTSD FOR DSM-5</a:t>
            </a:r>
          </a:p>
          <a:p>
            <a:r>
              <a:rPr lang="en-US" dirty="0"/>
              <a:t>Matthew J. Friedman, M.D. Ph.D.,1,2! Patricia A. Resick, Ph.D.,1,3,4 Richard A. Bryant,5 and Chris R. Brewin6</a:t>
            </a:r>
          </a:p>
          <a:p>
            <a:r>
              <a:rPr lang="en-US" dirty="0"/>
              <a:t>(A) The person was exposed to the following</a:t>
            </a:r>
          </a:p>
          <a:p>
            <a:r>
              <a:rPr lang="en-US" dirty="0"/>
              <a:t>event(s): death or threatened death, actual or threatened</a:t>
            </a:r>
          </a:p>
          <a:p>
            <a:r>
              <a:rPr lang="en-US" dirty="0"/>
              <a:t>serious injury, or actual or threatened sexual</a:t>
            </a:r>
          </a:p>
          <a:p>
            <a:r>
              <a:rPr lang="en-US" dirty="0"/>
              <a:t>violation, in one or more of the following ways:</a:t>
            </a:r>
          </a:p>
          <a:p>
            <a:r>
              <a:rPr lang="en-US" dirty="0"/>
              <a:t>(1) Experiencing the event(s) him/herself.</a:t>
            </a:r>
          </a:p>
          <a:p>
            <a:r>
              <a:rPr lang="en-US" dirty="0"/>
              <a:t>(2) Witnessing the event(s) as they occurred to others.</a:t>
            </a:r>
          </a:p>
          <a:p>
            <a:r>
              <a:rPr lang="en-US" dirty="0"/>
              <a:t>(3) Learning that the event(s) occurred to a close</a:t>
            </a:r>
          </a:p>
          <a:p>
            <a:r>
              <a:rPr lang="en-US" dirty="0"/>
              <a:t>relative or close friend.</a:t>
            </a:r>
          </a:p>
          <a:p>
            <a:r>
              <a:rPr lang="en-US" dirty="0"/>
              <a:t>(4) Experiencing repeated or extreme exposure to</a:t>
            </a:r>
          </a:p>
          <a:p>
            <a:r>
              <a:rPr lang="en-US" dirty="0"/>
              <a:t>aversive details of the event(s) (e.g. first responders</a:t>
            </a:r>
          </a:p>
          <a:p>
            <a:r>
              <a:rPr lang="en-US" dirty="0"/>
              <a:t>collecting body parts; police officers repeatedly</a:t>
            </a:r>
          </a:p>
          <a:p>
            <a:r>
              <a:rPr lang="en-US" dirty="0"/>
              <a:t>exposed to details of child abuse).</a:t>
            </a:r>
          </a:p>
          <a:p>
            <a:endParaRPr lang="en-US" dirty="0"/>
          </a:p>
          <a:p>
            <a:endParaRPr lang="en-US" dirty="0"/>
          </a:p>
          <a:p>
            <a:r>
              <a:rPr lang="en-US" dirty="0"/>
              <a:t> </a:t>
            </a:r>
            <a:r>
              <a:rPr lang="en-US" b="1" dirty="0"/>
              <a:t>Posttraumatic Stress Disorder, American </a:t>
            </a:r>
            <a:r>
              <a:rPr lang="en-US" b="1"/>
              <a:t>Psychiatric Association 2013</a:t>
            </a:r>
            <a:endParaRPr lang="en-US" sz="800"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45D308C-5AB1-4596-8D44-0CF7E7C1051E}" type="datetimeFigureOut">
              <a:rPr lang="en-US" smtClean="0"/>
              <a:pPr/>
              <a:t>4/2/2014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C8C2D14-A024-4EAF-B787-DE731BD52E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5D308C-5AB1-4596-8D44-0CF7E7C1051E}"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C2D14-A024-4EAF-B787-DE731BD52E41}"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71D9B65-3B9D-42F5-8940-65BB19AA78AB}" type="datetimeFigureOut">
              <a:rPr lang="en-US">
                <a:solidFill>
                  <a:prstClr val="black">
                    <a:tint val="75000"/>
                  </a:prstClr>
                </a:solidFill>
              </a:rPr>
              <a:pPr>
                <a:defRPr/>
              </a:pPr>
              <a:t>4/2/2014</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0863977-091C-4661-9732-CFBF116146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609951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5E4043-F0E9-4AC2-8317-14880475D4F6}" type="datetimeFigureOut">
              <a:rPr lang="en-US">
                <a:solidFill>
                  <a:prstClr val="black">
                    <a:tint val="75000"/>
                  </a:prstClr>
                </a:solidFill>
              </a:rPr>
              <a:pPr>
                <a:defRPr/>
              </a:pPr>
              <a:t>4/2/2014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CA9882C1-4327-4471-8551-9E31045340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658035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29A921-D351-4C13-9BC1-F53E656FDDB5}" type="datetimeFigureOut">
              <a:rPr lang="en-US">
                <a:solidFill>
                  <a:prstClr val="black">
                    <a:tint val="75000"/>
                  </a:prstClr>
                </a:solidFill>
              </a:rPr>
              <a:pPr>
                <a:defRPr/>
              </a:pPr>
              <a:t>4/2/2014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5714B19F-D09C-4D3C-AFDE-55A62B7CA1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55161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689725" y="6492875"/>
            <a:ext cx="2133600" cy="365125"/>
          </a:xfrm>
          <a:prstGeom prst="rect">
            <a:avLst/>
          </a:prstGeom>
        </p:spPr>
        <p:txBody>
          <a:bodyPr/>
          <a:lstStyle>
            <a:lvl1pPr>
              <a:defRPr>
                <a:latin typeface="Arial" pitchFamily="34" charset="0"/>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a:xfrm>
            <a:off x="317500" y="6492875"/>
            <a:ext cx="3416300" cy="365125"/>
          </a:xfrm>
          <a:prstGeom prst="rect">
            <a:avLst/>
          </a:prstGeom>
        </p:spPr>
        <p:txBody>
          <a:bodyPr/>
          <a:lstStyle>
            <a:lvl1pPr>
              <a:defRPr>
                <a:latin typeface="Arial" pitchFamily="34" charset="0"/>
              </a:defRPr>
            </a:lvl1pPr>
          </a:lstStyle>
          <a:p>
            <a:pPr fontAlgn="base">
              <a:spcBef>
                <a:spcPct val="0"/>
              </a:spcBef>
              <a:spcAft>
                <a:spcPct val="0"/>
              </a:spcAft>
              <a:defRPr/>
            </a:pPr>
            <a:endParaRPr lang="en-US">
              <a:solidFill>
                <a:prstClr val="black"/>
              </a:solidFill>
              <a:cs typeface="Arial" charset="0"/>
            </a:endParaRPr>
          </a:p>
        </p:txBody>
      </p:sp>
      <p:sp>
        <p:nvSpPr>
          <p:cNvPr id="4" name="Slide Number Placeholder 5"/>
          <p:cNvSpPr>
            <a:spLocks noGrp="1"/>
          </p:cNvSpPr>
          <p:nvPr>
            <p:ph type="sldNum" sz="quarter" idx="12"/>
          </p:nvPr>
        </p:nvSpPr>
        <p:spPr>
          <a:xfrm>
            <a:off x="379413" y="6149975"/>
            <a:ext cx="533400" cy="365125"/>
          </a:xfrm>
          <a:prstGeom prst="rect">
            <a:avLst/>
          </a:prstGeom>
        </p:spPr>
        <p:txBody>
          <a:bodyPr/>
          <a:lstStyle>
            <a:lvl1pPr>
              <a:defRPr>
                <a:latin typeface="Arial" pitchFamily="34" charset="0"/>
              </a:defRPr>
            </a:lvl1pPr>
          </a:lstStyle>
          <a:p>
            <a:pPr>
              <a:defRPr/>
            </a:pPr>
            <a:fld id="{18108F7E-7FE8-4819-8430-D6CEB4A7C5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2134839"/>
      </p:ext>
    </p:extLst>
  </p:cSld>
  <p:clrMapOvr>
    <a:masterClrMapping/>
  </p:clrMapOvr>
  <p:transition>
    <p:split orient="vert" dir="in"/>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905000" y="2435225"/>
            <a:ext cx="6781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590800" y="4191000"/>
            <a:ext cx="6096000" cy="1371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1801813" y="6356350"/>
            <a:ext cx="914400" cy="365125"/>
          </a:xfrm>
        </p:spPr>
        <p:txBody>
          <a:bodyPr/>
          <a:lstStyle>
            <a:lvl1pPr>
              <a:defRPr/>
            </a:lvl1pPr>
          </a:lstStyle>
          <a:p>
            <a:pPr>
              <a:defRPr/>
            </a:pPr>
            <a:fld id="{48320064-98ED-46FB-AE63-06D21047D9C1}" type="datetimeFigureOut">
              <a:rPr lang="en-US">
                <a:solidFill>
                  <a:prstClr val="black">
                    <a:tint val="75000"/>
                  </a:prstClr>
                </a:solidFill>
              </a:rPr>
              <a:pPr>
                <a:defRPr/>
              </a:pPr>
              <a:t>4/2/2014</a:t>
            </a:fld>
            <a:endParaRPr lang="en-US">
              <a:solidFill>
                <a:prstClr val="black">
                  <a:tint val="75000"/>
                </a:prstClr>
              </a:solidFill>
            </a:endParaRPr>
          </a:p>
        </p:txBody>
      </p:sp>
      <p:sp>
        <p:nvSpPr>
          <p:cNvPr id="6" name="Footer Placeholder 4"/>
          <p:cNvSpPr>
            <a:spLocks noGrp="1"/>
          </p:cNvSpPr>
          <p:nvPr>
            <p:ph type="ftr" sz="quarter" idx="11"/>
          </p:nvPr>
        </p:nvSpPr>
        <p:spPr>
          <a:xfrm>
            <a:off x="2944813" y="6356350"/>
            <a:ext cx="2133600" cy="365125"/>
          </a:xfrm>
          <a:prstGeom prst="rect">
            <a:avLst/>
          </a:prstGeom>
        </p:spPr>
        <p:txBody>
          <a:bodyPr/>
          <a:lstStyle>
            <a:lvl1pPr fontAlgn="auto">
              <a:spcBef>
                <a:spcPts val="0"/>
              </a:spcBef>
              <a:spcAft>
                <a:spcPts val="0"/>
              </a:spcAft>
              <a:defRPr lang="en-US">
                <a:latin typeface="+mn-lt"/>
                <a:cs typeface="+mn-cs"/>
              </a:defRPr>
            </a:lvl1pPr>
          </a:lstStyle>
          <a:p>
            <a:pPr>
              <a:defRPr/>
            </a:pPr>
            <a:endParaRPr>
              <a:solidFill>
                <a:prstClr val="black"/>
              </a:solidFill>
            </a:endParaRPr>
          </a:p>
        </p:txBody>
      </p:sp>
      <p:sp>
        <p:nvSpPr>
          <p:cNvPr id="7" name="Slide Number Placeholder 5"/>
          <p:cNvSpPr>
            <a:spLocks noGrp="1"/>
          </p:cNvSpPr>
          <p:nvPr>
            <p:ph type="sldNum" sz="quarter" idx="12"/>
          </p:nvPr>
        </p:nvSpPr>
        <p:spPr>
          <a:xfrm>
            <a:off x="5307013" y="6356350"/>
            <a:ext cx="685800" cy="365125"/>
          </a:xfrm>
        </p:spPr>
        <p:txBody>
          <a:bodyPr/>
          <a:lstStyle>
            <a:lvl1pPr>
              <a:defRPr/>
            </a:lvl1pPr>
          </a:lstStyle>
          <a:p>
            <a:pPr>
              <a:defRPr/>
            </a:pPr>
            <a:fld id="{3AB8E239-A444-44D6-A458-F768F21A77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248675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96617C-D231-42F5-803C-244A9CA1D4CA}" type="datetimeFigureOut">
              <a:rPr lang="en-US">
                <a:solidFill>
                  <a:prstClr val="black">
                    <a:tint val="75000"/>
                  </a:prstClr>
                </a:solidFill>
              </a:rPr>
              <a:pPr>
                <a:defRPr/>
              </a:pPr>
              <a:t>4/2/2014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B45C316D-CB64-42A0-91B3-765D6B5AA7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53689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9C930E-4071-4339-B74B-B5DEF67F3617}" type="datetimeFigureOut">
              <a:rPr lang="en-US">
                <a:solidFill>
                  <a:prstClr val="black">
                    <a:tint val="75000"/>
                  </a:prstClr>
                </a:solidFill>
              </a:rPr>
              <a:pPr>
                <a:defRPr/>
              </a:pPr>
              <a:t>4/2/2014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7FEAA78-3819-45CA-8DE0-D5DA6D24B5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68219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02C706D-3681-44C4-AD6A-1F7CEEB6104F}" type="datetimeFigureOut">
              <a:rPr lang="en-US">
                <a:solidFill>
                  <a:prstClr val="black">
                    <a:tint val="75000"/>
                  </a:prstClr>
                </a:solidFill>
              </a:rPr>
              <a:pPr>
                <a:defRPr/>
              </a:pPr>
              <a:t>4/2/2014</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CBD11D68-B993-4E5E-A5EA-4AFBD90D98B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2874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1B00587-63C4-4056-90B1-9FD30B94B07D}" type="datetimeFigureOut">
              <a:rPr lang="en-US">
                <a:solidFill>
                  <a:prstClr val="black">
                    <a:tint val="75000"/>
                  </a:prstClr>
                </a:solidFill>
              </a:rPr>
              <a:pPr>
                <a:defRPr/>
              </a:pPr>
              <a:t>4/2/2014</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279A0EB3-7D69-4F73-8912-FE136A0CD1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923767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descr="PPT Templat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3869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5D308C-5AB1-4596-8D44-0CF7E7C1051E}"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C2D14-A024-4EAF-B787-DE731BD52E41}"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814379D-FC30-422D-97B3-75D027E5C212}" type="datetimeFigureOut">
              <a:rPr lang="en-US">
                <a:solidFill>
                  <a:prstClr val="black">
                    <a:tint val="75000"/>
                  </a:prstClr>
                </a:solidFill>
              </a:rPr>
              <a:pPr>
                <a:defRPr/>
              </a:pPr>
              <a:t>4/2/2014</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9E0AB065-9F5F-4766-A4E0-68ACCFAC74E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009222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71D9B65-3B9D-42F5-8940-65BB19AA78AB}" type="datetimeFigureOut">
              <a:rPr lang="en-US">
                <a:solidFill>
                  <a:prstClr val="black">
                    <a:tint val="75000"/>
                  </a:prstClr>
                </a:solidFill>
              </a:rPr>
              <a:pPr>
                <a:defRPr/>
              </a:pPr>
              <a:t>4/2/2014</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0863977-091C-4661-9732-CFBF116146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41953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5E4043-F0E9-4AC2-8317-14880475D4F6}" type="datetimeFigureOut">
              <a:rPr lang="en-US">
                <a:solidFill>
                  <a:prstClr val="black">
                    <a:tint val="75000"/>
                  </a:prstClr>
                </a:solidFill>
              </a:rPr>
              <a:pPr>
                <a:defRPr/>
              </a:pPr>
              <a:t>4/2/2014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CA9882C1-4327-4471-8551-9E31045340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716300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29A921-D351-4C13-9BC1-F53E656FDDB5}" type="datetimeFigureOut">
              <a:rPr lang="en-US">
                <a:solidFill>
                  <a:prstClr val="black">
                    <a:tint val="75000"/>
                  </a:prstClr>
                </a:solidFill>
              </a:rPr>
              <a:pPr>
                <a:defRPr/>
              </a:pPr>
              <a:t>4/2/2014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5714B19F-D09C-4D3C-AFDE-55A62B7CA1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86625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689725" y="6492875"/>
            <a:ext cx="2133600" cy="365125"/>
          </a:xfrm>
          <a:prstGeom prst="rect">
            <a:avLst/>
          </a:prstGeom>
        </p:spPr>
        <p:txBody>
          <a:bodyPr/>
          <a:lstStyle>
            <a:lvl1pPr>
              <a:defRPr>
                <a:latin typeface="Arial" pitchFamily="34" charset="0"/>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a:xfrm>
            <a:off x="317500" y="6492875"/>
            <a:ext cx="3416300" cy="365125"/>
          </a:xfrm>
          <a:prstGeom prst="rect">
            <a:avLst/>
          </a:prstGeom>
        </p:spPr>
        <p:txBody>
          <a:bodyPr/>
          <a:lstStyle>
            <a:lvl1pPr>
              <a:defRPr>
                <a:latin typeface="Arial" pitchFamily="34" charset="0"/>
              </a:defRPr>
            </a:lvl1pPr>
          </a:lstStyle>
          <a:p>
            <a:pPr fontAlgn="base">
              <a:spcBef>
                <a:spcPct val="0"/>
              </a:spcBef>
              <a:spcAft>
                <a:spcPct val="0"/>
              </a:spcAft>
              <a:defRPr/>
            </a:pPr>
            <a:endParaRPr lang="en-US">
              <a:solidFill>
                <a:prstClr val="black"/>
              </a:solidFill>
              <a:cs typeface="Arial" charset="0"/>
            </a:endParaRPr>
          </a:p>
        </p:txBody>
      </p:sp>
      <p:sp>
        <p:nvSpPr>
          <p:cNvPr id="4" name="Slide Number Placeholder 5"/>
          <p:cNvSpPr>
            <a:spLocks noGrp="1"/>
          </p:cNvSpPr>
          <p:nvPr>
            <p:ph type="sldNum" sz="quarter" idx="12"/>
          </p:nvPr>
        </p:nvSpPr>
        <p:spPr>
          <a:xfrm>
            <a:off x="379413" y="6149975"/>
            <a:ext cx="533400" cy="365125"/>
          </a:xfrm>
          <a:prstGeom prst="rect">
            <a:avLst/>
          </a:prstGeom>
        </p:spPr>
        <p:txBody>
          <a:bodyPr/>
          <a:lstStyle>
            <a:lvl1pPr>
              <a:defRPr>
                <a:latin typeface="Arial" pitchFamily="34" charset="0"/>
              </a:defRPr>
            </a:lvl1pPr>
          </a:lstStyle>
          <a:p>
            <a:pPr>
              <a:defRPr/>
            </a:pPr>
            <a:fld id="{18108F7E-7FE8-4819-8430-D6CEB4A7C5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58795083"/>
      </p:ext>
    </p:extLst>
  </p:cSld>
  <p:clrMapOvr>
    <a:masterClrMapping/>
  </p:clrMapOvr>
  <p:transition>
    <p:split orient="vert" dir="in"/>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905000" y="2435225"/>
            <a:ext cx="6781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590800" y="4191000"/>
            <a:ext cx="6096000" cy="1371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1801813" y="6356350"/>
            <a:ext cx="914400" cy="365125"/>
          </a:xfrm>
        </p:spPr>
        <p:txBody>
          <a:bodyPr/>
          <a:lstStyle>
            <a:lvl1pPr>
              <a:defRPr/>
            </a:lvl1pPr>
          </a:lstStyle>
          <a:p>
            <a:pPr>
              <a:defRPr/>
            </a:pPr>
            <a:fld id="{48320064-98ED-46FB-AE63-06D21047D9C1}" type="datetimeFigureOut">
              <a:rPr lang="en-US">
                <a:solidFill>
                  <a:prstClr val="black">
                    <a:tint val="75000"/>
                  </a:prstClr>
                </a:solidFill>
              </a:rPr>
              <a:pPr>
                <a:defRPr/>
              </a:pPr>
              <a:t>4/2/2014</a:t>
            </a:fld>
            <a:endParaRPr lang="en-US">
              <a:solidFill>
                <a:prstClr val="black">
                  <a:tint val="75000"/>
                </a:prstClr>
              </a:solidFill>
            </a:endParaRPr>
          </a:p>
        </p:txBody>
      </p:sp>
      <p:sp>
        <p:nvSpPr>
          <p:cNvPr id="6" name="Footer Placeholder 4"/>
          <p:cNvSpPr>
            <a:spLocks noGrp="1"/>
          </p:cNvSpPr>
          <p:nvPr>
            <p:ph type="ftr" sz="quarter" idx="11"/>
          </p:nvPr>
        </p:nvSpPr>
        <p:spPr>
          <a:xfrm>
            <a:off x="2944813" y="6356350"/>
            <a:ext cx="2133600" cy="365125"/>
          </a:xfrm>
          <a:prstGeom prst="rect">
            <a:avLst/>
          </a:prstGeom>
        </p:spPr>
        <p:txBody>
          <a:bodyPr/>
          <a:lstStyle>
            <a:lvl1pPr fontAlgn="auto">
              <a:spcBef>
                <a:spcPts val="0"/>
              </a:spcBef>
              <a:spcAft>
                <a:spcPts val="0"/>
              </a:spcAft>
              <a:defRPr lang="en-US">
                <a:latin typeface="+mn-lt"/>
                <a:cs typeface="+mn-cs"/>
              </a:defRPr>
            </a:lvl1pPr>
          </a:lstStyle>
          <a:p>
            <a:pPr>
              <a:defRPr/>
            </a:pPr>
            <a:endParaRPr>
              <a:solidFill>
                <a:prstClr val="black"/>
              </a:solidFill>
            </a:endParaRPr>
          </a:p>
        </p:txBody>
      </p:sp>
      <p:sp>
        <p:nvSpPr>
          <p:cNvPr id="7" name="Slide Number Placeholder 5"/>
          <p:cNvSpPr>
            <a:spLocks noGrp="1"/>
          </p:cNvSpPr>
          <p:nvPr>
            <p:ph type="sldNum" sz="quarter" idx="12"/>
          </p:nvPr>
        </p:nvSpPr>
        <p:spPr>
          <a:xfrm>
            <a:off x="5307013" y="6356350"/>
            <a:ext cx="685800" cy="365125"/>
          </a:xfrm>
        </p:spPr>
        <p:txBody>
          <a:bodyPr/>
          <a:lstStyle>
            <a:lvl1pPr>
              <a:defRPr/>
            </a:lvl1pPr>
          </a:lstStyle>
          <a:p>
            <a:pPr>
              <a:defRPr/>
            </a:pPr>
            <a:fld id="{3AB8E239-A444-44D6-A458-F768F21A77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119306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96617C-D231-42F5-803C-244A9CA1D4CA}" type="datetimeFigureOut">
              <a:rPr lang="en-US">
                <a:solidFill>
                  <a:prstClr val="black">
                    <a:tint val="75000"/>
                  </a:prstClr>
                </a:solidFill>
              </a:rPr>
              <a:pPr>
                <a:defRPr/>
              </a:pPr>
              <a:t>4/2/2014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B45C316D-CB64-42A0-91B3-765D6B5AA7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460540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9C930E-4071-4339-B74B-B5DEF67F3617}" type="datetimeFigureOut">
              <a:rPr lang="en-US">
                <a:solidFill>
                  <a:prstClr val="black">
                    <a:tint val="75000"/>
                  </a:prstClr>
                </a:solidFill>
              </a:rPr>
              <a:pPr>
                <a:defRPr/>
              </a:pPr>
              <a:t>4/2/2014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7FEAA78-3819-45CA-8DE0-D5DA6D24B5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60292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02C706D-3681-44C4-AD6A-1F7CEEB6104F}" type="datetimeFigureOut">
              <a:rPr lang="en-US">
                <a:solidFill>
                  <a:prstClr val="black">
                    <a:tint val="75000"/>
                  </a:prstClr>
                </a:solidFill>
              </a:rPr>
              <a:pPr>
                <a:defRPr/>
              </a:pPr>
              <a:t>4/2/2014</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CBD11D68-B993-4E5E-A5EA-4AFBD90D98B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87450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1B00587-63C4-4056-90B1-9FD30B94B07D}" type="datetimeFigureOut">
              <a:rPr lang="en-US">
                <a:solidFill>
                  <a:prstClr val="black">
                    <a:tint val="75000"/>
                  </a:prstClr>
                </a:solidFill>
              </a:rPr>
              <a:pPr>
                <a:defRPr/>
              </a:pPr>
              <a:t>4/2/2014</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279A0EB3-7D69-4F73-8912-FE136A0CD1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4423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16585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descr="PPT Templat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1399638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814379D-FC30-422D-97B3-75D027E5C212}" type="datetimeFigureOut">
              <a:rPr lang="en-US">
                <a:solidFill>
                  <a:prstClr val="black">
                    <a:tint val="75000"/>
                  </a:prstClr>
                </a:solidFill>
              </a:rPr>
              <a:pPr>
                <a:defRPr/>
              </a:pPr>
              <a:t>4/2/2014</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9E0AB065-9F5F-4766-A4E0-68ACCFAC74E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40138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71D9B65-3B9D-42F5-8940-65BB19AA78AB}" type="datetimeFigureOut">
              <a:rPr lang="en-US">
                <a:solidFill>
                  <a:prstClr val="black">
                    <a:tint val="75000"/>
                  </a:prstClr>
                </a:solidFill>
              </a:rPr>
              <a:pPr>
                <a:defRPr/>
              </a:pPr>
              <a:t>4/2/2014</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0863977-091C-4661-9732-CFBF116146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45213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5E4043-F0E9-4AC2-8317-14880475D4F6}" type="datetimeFigureOut">
              <a:rPr lang="en-US">
                <a:solidFill>
                  <a:prstClr val="black">
                    <a:tint val="75000"/>
                  </a:prstClr>
                </a:solidFill>
              </a:rPr>
              <a:pPr>
                <a:defRPr/>
              </a:pPr>
              <a:t>4/2/2014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CA9882C1-4327-4471-8551-9E31045340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55683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29A921-D351-4C13-9BC1-F53E656FDDB5}" type="datetimeFigureOut">
              <a:rPr lang="en-US">
                <a:solidFill>
                  <a:prstClr val="black">
                    <a:tint val="75000"/>
                  </a:prstClr>
                </a:solidFill>
              </a:rPr>
              <a:pPr>
                <a:defRPr/>
              </a:pPr>
              <a:t>4/2/2014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5714B19F-D09C-4D3C-AFDE-55A62B7CA1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660831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689725" y="6492875"/>
            <a:ext cx="2133600" cy="365125"/>
          </a:xfrm>
          <a:prstGeom prst="rect">
            <a:avLst/>
          </a:prstGeom>
        </p:spPr>
        <p:txBody>
          <a:bodyPr/>
          <a:lstStyle>
            <a:lvl1pPr>
              <a:defRPr>
                <a:latin typeface="Arial" pitchFamily="34" charset="0"/>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a:xfrm>
            <a:off x="317500" y="6492875"/>
            <a:ext cx="3416300" cy="365125"/>
          </a:xfrm>
          <a:prstGeom prst="rect">
            <a:avLst/>
          </a:prstGeom>
        </p:spPr>
        <p:txBody>
          <a:bodyPr/>
          <a:lstStyle>
            <a:lvl1pPr>
              <a:defRPr>
                <a:latin typeface="Arial" pitchFamily="34" charset="0"/>
              </a:defRPr>
            </a:lvl1pPr>
          </a:lstStyle>
          <a:p>
            <a:pPr fontAlgn="base">
              <a:spcBef>
                <a:spcPct val="0"/>
              </a:spcBef>
              <a:spcAft>
                <a:spcPct val="0"/>
              </a:spcAft>
              <a:defRPr/>
            </a:pPr>
            <a:endParaRPr lang="en-US">
              <a:solidFill>
                <a:prstClr val="black"/>
              </a:solidFill>
              <a:cs typeface="Arial" charset="0"/>
            </a:endParaRPr>
          </a:p>
        </p:txBody>
      </p:sp>
      <p:sp>
        <p:nvSpPr>
          <p:cNvPr id="4" name="Slide Number Placeholder 5"/>
          <p:cNvSpPr>
            <a:spLocks noGrp="1"/>
          </p:cNvSpPr>
          <p:nvPr>
            <p:ph type="sldNum" sz="quarter" idx="12"/>
          </p:nvPr>
        </p:nvSpPr>
        <p:spPr>
          <a:xfrm>
            <a:off x="379413" y="6149975"/>
            <a:ext cx="533400" cy="365125"/>
          </a:xfrm>
          <a:prstGeom prst="rect">
            <a:avLst/>
          </a:prstGeom>
        </p:spPr>
        <p:txBody>
          <a:bodyPr/>
          <a:lstStyle>
            <a:lvl1pPr>
              <a:defRPr>
                <a:latin typeface="Arial" pitchFamily="34" charset="0"/>
              </a:defRPr>
            </a:lvl1pPr>
          </a:lstStyle>
          <a:p>
            <a:pPr>
              <a:defRPr/>
            </a:pPr>
            <a:fld id="{18108F7E-7FE8-4819-8430-D6CEB4A7C5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5507097"/>
      </p:ext>
    </p:extLst>
  </p:cSld>
  <p:clrMapOvr>
    <a:masterClrMapping/>
  </p:clrMapOvr>
  <p:transition>
    <p:split orient="vert"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1884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65098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752600"/>
            <a:ext cx="4152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4152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902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018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2612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968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817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5D308C-5AB1-4596-8D44-0CF7E7C1051E}"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C2D14-A024-4EAF-B787-DE731BD52E4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1912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2869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57200"/>
            <a:ext cx="22860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457200"/>
            <a:ext cx="67056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9681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752600"/>
            <a:ext cx="4152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86300" y="1752600"/>
            <a:ext cx="4152900" cy="4343400"/>
          </a:xfrm>
        </p:spPr>
        <p:txBody>
          <a:bodyPr/>
          <a:lstStyle/>
          <a:p>
            <a:pPr lvl="0"/>
            <a:endParaRPr lang="en-US" noProof="0" smtClean="0"/>
          </a:p>
        </p:txBody>
      </p:sp>
    </p:spTree>
    <p:extLst>
      <p:ext uri="{BB962C8B-B14F-4D97-AF65-F5344CB8AC3E}">
        <p14:creationId xmlns:p14="http://schemas.microsoft.com/office/powerpoint/2010/main" val="1747742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752600"/>
            <a:ext cx="8458200" cy="4343400"/>
          </a:xfrm>
        </p:spPr>
        <p:txBody>
          <a:bodyPr/>
          <a:lstStyle/>
          <a:p>
            <a:pPr lvl="0"/>
            <a:endParaRPr lang="en-US" noProof="0" smtClean="0"/>
          </a:p>
        </p:txBody>
      </p:sp>
    </p:spTree>
    <p:extLst>
      <p:ext uri="{BB962C8B-B14F-4D97-AF65-F5344CB8AC3E}">
        <p14:creationId xmlns:p14="http://schemas.microsoft.com/office/powerpoint/2010/main" val="2749835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752600"/>
            <a:ext cx="8458200" cy="4343400"/>
          </a:xfrm>
        </p:spPr>
        <p:txBody>
          <a:bodyPr/>
          <a:lstStyle/>
          <a:p>
            <a:pPr lvl="0"/>
            <a:endParaRPr lang="en-US" noProof="0" smtClean="0"/>
          </a:p>
        </p:txBody>
      </p:sp>
    </p:spTree>
    <p:extLst>
      <p:ext uri="{BB962C8B-B14F-4D97-AF65-F5344CB8AC3E}">
        <p14:creationId xmlns:p14="http://schemas.microsoft.com/office/powerpoint/2010/main" val="171006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24036B6-20DD-4FD4-8748-B04CC4B32934}" type="datetimeFigureOut">
              <a:rPr lang="en-US" smtClean="0"/>
              <a:pPr/>
              <a:t>4/2/2014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B83D68">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1A3624D-5384-4DC0-B55A-CA06F0318BEC}" type="slidenum">
              <a:rPr lang="en-US" smtClean="0"/>
              <a:pPr/>
              <a:t>‹#›</a:t>
            </a:fld>
            <a:endParaRPr lang="en-US"/>
          </a:p>
        </p:txBody>
      </p:sp>
    </p:spTree>
    <p:extLst>
      <p:ext uri="{BB962C8B-B14F-4D97-AF65-F5344CB8AC3E}">
        <p14:creationId xmlns:p14="http://schemas.microsoft.com/office/powerpoint/2010/main" val="564395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C24036B6-20DD-4FD4-8748-B04CC4B32934}" type="datetimeFigureOut">
              <a:rPr lang="en-US" smtClean="0">
                <a:solidFill>
                  <a:prstClr val="black"/>
                </a:solidFill>
              </a:rPr>
              <a:pPr/>
              <a:t>4/2/2014</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21A3624D-5384-4DC0-B55A-CA06F0318BEC}"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scene3d>
              <a:camera prst="orthographicFront"/>
              <a:lightRig rig="soft" dir="t"/>
            </a:scene3d>
            <a:sp3d prstMaterial="softEdge"/>
          </a:bodyPr>
          <a:lstStyle>
            <a:lvl1pPr>
              <a:defRPr>
                <a:effectLst/>
              </a:defRPr>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32582019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24036B6-20DD-4FD4-8748-B04CC4B32934}" type="datetimeFigureOut">
              <a:rPr lang="en-US" smtClean="0">
                <a:solidFill>
                  <a:prstClr val="white"/>
                </a:solidFill>
              </a:rPr>
              <a:pPr/>
              <a:t>4/2/2014</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21A3624D-5384-4DC0-B55A-CA06F0318BEC}"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93145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24036B6-20DD-4FD4-8748-B04CC4B32934}" type="datetimeFigureOut">
              <a:rPr lang="en-US" smtClean="0">
                <a:solidFill>
                  <a:prstClr val="white"/>
                </a:solidFill>
              </a:rPr>
              <a:pPr/>
              <a:t>4/2/2014</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21A3624D-5384-4DC0-B55A-CA06F0318BEC}"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lvl1pPr>
              <a:defRPr>
                <a:effectLst/>
              </a:defRPr>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42232059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5D308C-5AB1-4596-8D44-0CF7E7C1051E}"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C2D14-A024-4EAF-B787-DE731BD52E4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24036B6-20DD-4FD4-8748-B04CC4B32934}" type="datetimeFigureOut">
              <a:rPr lang="en-US" smtClean="0">
                <a:solidFill>
                  <a:prstClr val="black"/>
                </a:solidFill>
              </a:rPr>
              <a:pPr/>
              <a:t>4/2/2014</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21A3624D-5384-4DC0-B55A-CA06F0318BE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604916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24036B6-20DD-4FD4-8748-B04CC4B32934}" type="datetimeFigureOut">
              <a:rPr lang="en-US" smtClean="0">
                <a:solidFill>
                  <a:prstClr val="white"/>
                </a:solidFill>
              </a:rPr>
              <a:pPr/>
              <a:t>4/2/2014</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21A3624D-5384-4DC0-B55A-CA06F0318BEC}"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lvl1pPr>
              <a:defRPr>
                <a:effectLst/>
              </a:defRPr>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7311300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24036B6-20DD-4FD4-8748-B04CC4B32934}" type="datetimeFigureOut">
              <a:rPr lang="en-US" smtClean="0">
                <a:solidFill>
                  <a:prstClr val="black"/>
                </a:solidFill>
              </a:rPr>
              <a:pPr/>
              <a:t>4/2/2014</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21A3624D-5384-4DC0-B55A-CA06F0318BE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0505359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24036B6-20DD-4FD4-8748-B04CC4B32934}" type="datetimeFigureOut">
              <a:rPr lang="en-US" smtClean="0">
                <a:solidFill>
                  <a:prstClr val="black"/>
                </a:solidFill>
              </a:rPr>
              <a:pPr/>
              <a:t>4/2/2014</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21A3624D-5384-4DC0-B55A-CA06F0318BE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17487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24036B6-20DD-4FD4-8748-B04CC4B32934}" type="datetimeFigureOut">
              <a:rPr lang="en-US" smtClean="0">
                <a:solidFill>
                  <a:prstClr val="white"/>
                </a:solidFill>
              </a:rPr>
              <a:pPr/>
              <a:t>4/2/2014</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1A3624D-5384-4DC0-B55A-CA06F0318BEC}"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2056645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4036B6-20DD-4FD4-8748-B04CC4B32934}" type="datetimeFigureOut">
              <a:rPr lang="en-US" smtClean="0">
                <a:solidFill>
                  <a:prstClr val="black"/>
                </a:solidFill>
              </a:rPr>
              <a:pPr/>
              <a:t>4/2/2014</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21A3624D-5384-4DC0-B55A-CA06F0318BE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7451714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4036B6-20DD-4FD4-8748-B04CC4B32934}" type="datetimeFigureOut">
              <a:rPr lang="en-US" smtClean="0">
                <a:solidFill>
                  <a:prstClr val="black"/>
                </a:solidFill>
              </a:rPr>
              <a:pPr/>
              <a:t>4/2/2014</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21A3624D-5384-4DC0-B55A-CA06F0318BE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90385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7597972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38852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459179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5D308C-5AB1-4596-8D44-0CF7E7C1051E}" type="datetimeFigureOut">
              <a:rPr lang="en-US" smtClean="0"/>
              <a:pPr/>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C2D14-A024-4EAF-B787-DE731BD52E41}"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828800"/>
            <a:ext cx="42672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2672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8650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56361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3185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9776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9602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41383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61300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4638"/>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74638"/>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75708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E4A023-A304-4BBE-83BD-C27964E7C8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0858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F555B8-008F-4750-9A45-CD408269D3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248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45D308C-5AB1-4596-8D44-0CF7E7C1051E}" type="datetimeFigureOut">
              <a:rPr lang="en-US" smtClean="0"/>
              <a:pPr/>
              <a:t>4/2/2014</a:t>
            </a:fld>
            <a:endParaRPr lang="en-US"/>
          </a:p>
        </p:txBody>
      </p:sp>
      <p:sp>
        <p:nvSpPr>
          <p:cNvPr id="27" name="Slide Number Placeholder 26"/>
          <p:cNvSpPr>
            <a:spLocks noGrp="1"/>
          </p:cNvSpPr>
          <p:nvPr>
            <p:ph type="sldNum" sz="quarter" idx="11"/>
          </p:nvPr>
        </p:nvSpPr>
        <p:spPr/>
        <p:txBody>
          <a:bodyPr rtlCol="0"/>
          <a:lstStyle/>
          <a:p>
            <a:fld id="{CC8C2D14-A024-4EAF-B787-DE731BD52E41}"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A8D23D-C4FF-4D0A-992A-049F9C3D8E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80582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E7F35A-DBA1-424C-90ED-48BD9AEB8F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8011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6651AAE-C36F-4A3F-B766-C76ED7886E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495786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3E15891-F179-423A-89E2-56D7D3ECAE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1932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704830A-E8E2-4261-8146-F45097E7C8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23366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7D5B134-138C-4873-97BB-250EFA7127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98038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3B227C5-5EFB-4FB4-943F-D1D77774FF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96782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5BECCFE-FB6C-4C51-87B5-EC952B9C5B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593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FBBD3E-4F58-4A0F-8F42-2F6E0C25EA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34720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8AF79CB-34D3-423B-97F2-97E03DBE66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558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F45D308C-5AB1-4596-8D44-0CF7E7C1051E}" type="datetimeFigureOut">
              <a:rPr lang="en-US" smtClean="0"/>
              <a:pPr/>
              <a:t>4/2/2014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C8C2D14-A024-4EAF-B787-DE731BD52E41}"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905000" y="2435225"/>
            <a:ext cx="6781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590800" y="4191000"/>
            <a:ext cx="6096000" cy="1371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1801813" y="6356350"/>
            <a:ext cx="914400" cy="365125"/>
          </a:xfrm>
        </p:spPr>
        <p:txBody>
          <a:bodyPr/>
          <a:lstStyle>
            <a:lvl1pPr>
              <a:defRPr/>
            </a:lvl1pPr>
          </a:lstStyle>
          <a:p>
            <a:pPr>
              <a:defRPr/>
            </a:pPr>
            <a:fld id="{48320064-98ED-46FB-AE63-06D21047D9C1}" type="datetimeFigureOut">
              <a:rPr lang="en-US">
                <a:solidFill>
                  <a:prstClr val="black">
                    <a:tint val="75000"/>
                  </a:prstClr>
                </a:solidFill>
              </a:rPr>
              <a:pPr>
                <a:defRPr/>
              </a:pPr>
              <a:t>4/2/2014</a:t>
            </a:fld>
            <a:endParaRPr lang="en-US">
              <a:solidFill>
                <a:prstClr val="black">
                  <a:tint val="75000"/>
                </a:prstClr>
              </a:solidFill>
            </a:endParaRPr>
          </a:p>
        </p:txBody>
      </p:sp>
      <p:sp>
        <p:nvSpPr>
          <p:cNvPr id="6" name="Footer Placeholder 4"/>
          <p:cNvSpPr>
            <a:spLocks noGrp="1"/>
          </p:cNvSpPr>
          <p:nvPr>
            <p:ph type="ftr" sz="quarter" idx="11"/>
          </p:nvPr>
        </p:nvSpPr>
        <p:spPr>
          <a:xfrm>
            <a:off x="2944813" y="6356350"/>
            <a:ext cx="2133600" cy="365125"/>
          </a:xfrm>
          <a:prstGeom prst="rect">
            <a:avLst/>
          </a:prstGeom>
        </p:spPr>
        <p:txBody>
          <a:bodyPr/>
          <a:lstStyle>
            <a:lvl1pPr fontAlgn="auto">
              <a:spcBef>
                <a:spcPts val="0"/>
              </a:spcBef>
              <a:spcAft>
                <a:spcPts val="0"/>
              </a:spcAft>
              <a:defRPr lang="en-US">
                <a:latin typeface="+mn-lt"/>
                <a:cs typeface="+mn-cs"/>
              </a:defRPr>
            </a:lvl1pPr>
          </a:lstStyle>
          <a:p>
            <a:pPr>
              <a:defRPr/>
            </a:pPr>
            <a:endParaRPr>
              <a:solidFill>
                <a:prstClr val="black"/>
              </a:solidFill>
            </a:endParaRPr>
          </a:p>
        </p:txBody>
      </p:sp>
      <p:sp>
        <p:nvSpPr>
          <p:cNvPr id="7" name="Slide Number Placeholder 5"/>
          <p:cNvSpPr>
            <a:spLocks noGrp="1"/>
          </p:cNvSpPr>
          <p:nvPr>
            <p:ph type="sldNum" sz="quarter" idx="12"/>
          </p:nvPr>
        </p:nvSpPr>
        <p:spPr>
          <a:xfrm>
            <a:off x="5307013" y="6356350"/>
            <a:ext cx="685800" cy="365125"/>
          </a:xfrm>
        </p:spPr>
        <p:txBody>
          <a:bodyPr/>
          <a:lstStyle>
            <a:lvl1pPr>
              <a:defRPr/>
            </a:lvl1pPr>
          </a:lstStyle>
          <a:p>
            <a:pPr>
              <a:defRPr/>
            </a:pPr>
            <a:fld id="{3AB8E239-A444-44D6-A458-F768F21A77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161857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96617C-D231-42F5-803C-244A9CA1D4CA}" type="datetimeFigureOut">
              <a:rPr lang="en-US">
                <a:solidFill>
                  <a:prstClr val="black">
                    <a:tint val="75000"/>
                  </a:prstClr>
                </a:solidFill>
              </a:rPr>
              <a:pPr>
                <a:defRPr/>
              </a:pPr>
              <a:t>4/2/2014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B45C316D-CB64-42A0-91B3-765D6B5AA7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405165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9C930E-4071-4339-B74B-B5DEF67F3617}" type="datetimeFigureOut">
              <a:rPr lang="en-US">
                <a:solidFill>
                  <a:prstClr val="black">
                    <a:tint val="75000"/>
                  </a:prstClr>
                </a:solidFill>
              </a:rPr>
              <a:pPr>
                <a:defRPr/>
              </a:pPr>
              <a:t>4/2/2014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7FEAA78-3819-45CA-8DE0-D5DA6D24B5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33659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02C706D-3681-44C4-AD6A-1F7CEEB6104F}" type="datetimeFigureOut">
              <a:rPr lang="en-US">
                <a:solidFill>
                  <a:prstClr val="black">
                    <a:tint val="75000"/>
                  </a:prstClr>
                </a:solidFill>
              </a:rPr>
              <a:pPr>
                <a:defRPr/>
              </a:pPr>
              <a:t>4/2/2014</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CBD11D68-B993-4E5E-A5EA-4AFBD90D98B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35851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1B00587-63C4-4056-90B1-9FD30B94B07D}" type="datetimeFigureOut">
              <a:rPr lang="en-US">
                <a:solidFill>
                  <a:prstClr val="black">
                    <a:tint val="75000"/>
                  </a:prstClr>
                </a:solidFill>
              </a:rPr>
              <a:pPr>
                <a:defRPr/>
              </a:pPr>
              <a:t>4/2/2014</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279A0EB3-7D69-4F73-8912-FE136A0CD1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37071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descr="PPT Templat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7132318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814379D-FC30-422D-97B3-75D027E5C212}" type="datetimeFigureOut">
              <a:rPr lang="en-US">
                <a:solidFill>
                  <a:prstClr val="black">
                    <a:tint val="75000"/>
                  </a:prstClr>
                </a:solidFill>
              </a:rPr>
              <a:pPr>
                <a:defRPr/>
              </a:pPr>
              <a:t>4/2/2014</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9E0AB065-9F5F-4766-A4E0-68ACCFAC74E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4889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71D9B65-3B9D-42F5-8940-65BB19AA78AB}" type="datetimeFigureOut">
              <a:rPr lang="en-US">
                <a:solidFill>
                  <a:prstClr val="black">
                    <a:tint val="75000"/>
                  </a:prstClr>
                </a:solidFill>
              </a:rPr>
              <a:pPr>
                <a:defRPr/>
              </a:pPr>
              <a:t>4/2/2014</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0863977-091C-4661-9732-CFBF116146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19371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5E4043-F0E9-4AC2-8317-14880475D4F6}" type="datetimeFigureOut">
              <a:rPr lang="en-US">
                <a:solidFill>
                  <a:prstClr val="black">
                    <a:tint val="75000"/>
                  </a:prstClr>
                </a:solidFill>
              </a:rPr>
              <a:pPr>
                <a:defRPr/>
              </a:pPr>
              <a:t>4/2/2014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CA9882C1-4327-4471-8551-9E31045340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49012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29A921-D351-4C13-9BC1-F53E656FDDB5}" type="datetimeFigureOut">
              <a:rPr lang="en-US">
                <a:solidFill>
                  <a:prstClr val="black">
                    <a:tint val="75000"/>
                  </a:prstClr>
                </a:solidFill>
              </a:rPr>
              <a:pPr>
                <a:defRPr/>
              </a:pPr>
              <a:t>4/2/2014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5714B19F-D09C-4D3C-AFDE-55A62B7CA1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48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D308C-5AB1-4596-8D44-0CF7E7C1051E}" type="datetimeFigureOut">
              <a:rPr lang="en-US" smtClean="0"/>
              <a:pPr/>
              <a:t>4/2/2014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8C2D14-A024-4EAF-B787-DE731BD52E41}"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689725" y="6492875"/>
            <a:ext cx="2133600" cy="365125"/>
          </a:xfrm>
          <a:prstGeom prst="rect">
            <a:avLst/>
          </a:prstGeom>
        </p:spPr>
        <p:txBody>
          <a:bodyPr/>
          <a:lstStyle>
            <a:lvl1pPr>
              <a:defRPr>
                <a:latin typeface="Arial" pitchFamily="34" charset="0"/>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a:xfrm>
            <a:off x="317500" y="6492875"/>
            <a:ext cx="3416300" cy="365125"/>
          </a:xfrm>
          <a:prstGeom prst="rect">
            <a:avLst/>
          </a:prstGeom>
        </p:spPr>
        <p:txBody>
          <a:bodyPr/>
          <a:lstStyle>
            <a:lvl1pPr>
              <a:defRPr>
                <a:latin typeface="Arial" pitchFamily="34" charset="0"/>
              </a:defRPr>
            </a:lvl1pPr>
          </a:lstStyle>
          <a:p>
            <a:pPr fontAlgn="base">
              <a:spcBef>
                <a:spcPct val="0"/>
              </a:spcBef>
              <a:spcAft>
                <a:spcPct val="0"/>
              </a:spcAft>
              <a:defRPr/>
            </a:pPr>
            <a:endParaRPr lang="en-US">
              <a:solidFill>
                <a:prstClr val="black"/>
              </a:solidFill>
              <a:cs typeface="Arial" charset="0"/>
            </a:endParaRPr>
          </a:p>
        </p:txBody>
      </p:sp>
      <p:sp>
        <p:nvSpPr>
          <p:cNvPr id="4" name="Slide Number Placeholder 5"/>
          <p:cNvSpPr>
            <a:spLocks noGrp="1"/>
          </p:cNvSpPr>
          <p:nvPr>
            <p:ph type="sldNum" sz="quarter" idx="12"/>
          </p:nvPr>
        </p:nvSpPr>
        <p:spPr>
          <a:xfrm>
            <a:off x="379413" y="6149975"/>
            <a:ext cx="533400" cy="365125"/>
          </a:xfrm>
          <a:prstGeom prst="rect">
            <a:avLst/>
          </a:prstGeom>
        </p:spPr>
        <p:txBody>
          <a:bodyPr/>
          <a:lstStyle>
            <a:lvl1pPr>
              <a:defRPr>
                <a:latin typeface="Arial" pitchFamily="34" charset="0"/>
              </a:defRPr>
            </a:lvl1pPr>
          </a:lstStyle>
          <a:p>
            <a:pPr>
              <a:defRPr/>
            </a:pPr>
            <a:fld id="{18108F7E-7FE8-4819-8430-D6CEB4A7C5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5434493"/>
      </p:ext>
    </p:extLst>
  </p:cSld>
  <p:clrMapOvr>
    <a:masterClrMapping/>
  </p:clrMapOvr>
  <p:transition>
    <p:split orient="vert" dir="in"/>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905000" y="2435225"/>
            <a:ext cx="6781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590800" y="4191000"/>
            <a:ext cx="6096000" cy="1371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1801813" y="6356350"/>
            <a:ext cx="914400" cy="365125"/>
          </a:xfrm>
        </p:spPr>
        <p:txBody>
          <a:bodyPr/>
          <a:lstStyle>
            <a:lvl1pPr>
              <a:defRPr/>
            </a:lvl1pPr>
          </a:lstStyle>
          <a:p>
            <a:pPr>
              <a:defRPr/>
            </a:pPr>
            <a:fld id="{48320064-98ED-46FB-AE63-06D21047D9C1}" type="datetimeFigureOut">
              <a:rPr lang="en-US">
                <a:solidFill>
                  <a:prstClr val="black">
                    <a:tint val="75000"/>
                  </a:prstClr>
                </a:solidFill>
              </a:rPr>
              <a:pPr>
                <a:defRPr/>
              </a:pPr>
              <a:t>4/2/2014</a:t>
            </a:fld>
            <a:endParaRPr lang="en-US">
              <a:solidFill>
                <a:prstClr val="black">
                  <a:tint val="75000"/>
                </a:prstClr>
              </a:solidFill>
            </a:endParaRPr>
          </a:p>
        </p:txBody>
      </p:sp>
      <p:sp>
        <p:nvSpPr>
          <p:cNvPr id="6" name="Footer Placeholder 4"/>
          <p:cNvSpPr>
            <a:spLocks noGrp="1"/>
          </p:cNvSpPr>
          <p:nvPr>
            <p:ph type="ftr" sz="quarter" idx="11"/>
          </p:nvPr>
        </p:nvSpPr>
        <p:spPr>
          <a:xfrm>
            <a:off x="2944813" y="6356350"/>
            <a:ext cx="2133600" cy="365125"/>
          </a:xfrm>
          <a:prstGeom prst="rect">
            <a:avLst/>
          </a:prstGeom>
        </p:spPr>
        <p:txBody>
          <a:bodyPr/>
          <a:lstStyle>
            <a:lvl1pPr fontAlgn="auto">
              <a:spcBef>
                <a:spcPts val="0"/>
              </a:spcBef>
              <a:spcAft>
                <a:spcPts val="0"/>
              </a:spcAft>
              <a:defRPr lang="en-US">
                <a:latin typeface="+mn-lt"/>
                <a:cs typeface="+mn-cs"/>
              </a:defRPr>
            </a:lvl1pPr>
          </a:lstStyle>
          <a:p>
            <a:pPr>
              <a:defRPr/>
            </a:pPr>
            <a:endParaRPr>
              <a:solidFill>
                <a:prstClr val="black"/>
              </a:solidFill>
            </a:endParaRPr>
          </a:p>
        </p:txBody>
      </p:sp>
      <p:sp>
        <p:nvSpPr>
          <p:cNvPr id="7" name="Slide Number Placeholder 5"/>
          <p:cNvSpPr>
            <a:spLocks noGrp="1"/>
          </p:cNvSpPr>
          <p:nvPr>
            <p:ph type="sldNum" sz="quarter" idx="12"/>
          </p:nvPr>
        </p:nvSpPr>
        <p:spPr>
          <a:xfrm>
            <a:off x="5307013" y="6356350"/>
            <a:ext cx="685800" cy="365125"/>
          </a:xfrm>
        </p:spPr>
        <p:txBody>
          <a:bodyPr/>
          <a:lstStyle>
            <a:lvl1pPr>
              <a:defRPr/>
            </a:lvl1pPr>
          </a:lstStyle>
          <a:p>
            <a:pPr>
              <a:defRPr/>
            </a:pPr>
            <a:fld id="{3AB8E239-A444-44D6-A458-F768F21A77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602772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96617C-D231-42F5-803C-244A9CA1D4CA}" type="datetimeFigureOut">
              <a:rPr lang="en-US">
                <a:solidFill>
                  <a:prstClr val="black">
                    <a:tint val="75000"/>
                  </a:prstClr>
                </a:solidFill>
              </a:rPr>
              <a:pPr>
                <a:defRPr/>
              </a:pPr>
              <a:t>4/2/2014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B45C316D-CB64-42A0-91B3-765D6B5AA7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29435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9C930E-4071-4339-B74B-B5DEF67F3617}" type="datetimeFigureOut">
              <a:rPr lang="en-US">
                <a:solidFill>
                  <a:prstClr val="black">
                    <a:tint val="75000"/>
                  </a:prstClr>
                </a:solidFill>
              </a:rPr>
              <a:pPr>
                <a:defRPr/>
              </a:pPr>
              <a:t>4/2/2014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7FEAA78-3819-45CA-8DE0-D5DA6D24B5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35725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02C706D-3681-44C4-AD6A-1F7CEEB6104F}" type="datetimeFigureOut">
              <a:rPr lang="en-US">
                <a:solidFill>
                  <a:prstClr val="black">
                    <a:tint val="75000"/>
                  </a:prstClr>
                </a:solidFill>
              </a:rPr>
              <a:pPr>
                <a:defRPr/>
              </a:pPr>
              <a:t>4/2/2014</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CBD11D68-B993-4E5E-A5EA-4AFBD90D98B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47198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1B00587-63C4-4056-90B1-9FD30B94B07D}" type="datetimeFigureOut">
              <a:rPr lang="en-US">
                <a:solidFill>
                  <a:prstClr val="black">
                    <a:tint val="75000"/>
                  </a:prstClr>
                </a:solidFill>
              </a:rPr>
              <a:pPr>
                <a:defRPr/>
              </a:pPr>
              <a:t>4/2/2014</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279A0EB3-7D69-4F73-8912-FE136A0CD1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89776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descr="PPT Templat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1824745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814379D-FC30-422D-97B3-75D027E5C212}" type="datetimeFigureOut">
              <a:rPr lang="en-US">
                <a:solidFill>
                  <a:prstClr val="black">
                    <a:tint val="75000"/>
                  </a:prstClr>
                </a:solidFill>
              </a:rPr>
              <a:pPr>
                <a:defRPr/>
              </a:pPr>
              <a:t>4/2/2014</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9E0AB065-9F5F-4766-A4E0-68ACCFAC74E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52996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71D9B65-3B9D-42F5-8940-65BB19AA78AB}" type="datetimeFigureOut">
              <a:rPr lang="en-US">
                <a:solidFill>
                  <a:prstClr val="black">
                    <a:tint val="75000"/>
                  </a:prstClr>
                </a:solidFill>
              </a:rPr>
              <a:pPr>
                <a:defRPr/>
              </a:pPr>
              <a:t>4/2/2014</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0863977-091C-4661-9732-CFBF116146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909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5E4043-F0E9-4AC2-8317-14880475D4F6}" type="datetimeFigureOut">
              <a:rPr lang="en-US">
                <a:solidFill>
                  <a:prstClr val="black">
                    <a:tint val="75000"/>
                  </a:prstClr>
                </a:solidFill>
              </a:rPr>
              <a:pPr>
                <a:defRPr/>
              </a:pPr>
              <a:t>4/2/2014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CA9882C1-4327-4471-8551-9E31045340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1252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5D308C-5AB1-4596-8D44-0CF7E7C1051E}" type="datetimeFigureOut">
              <a:rPr lang="en-US" smtClean="0"/>
              <a:pPr/>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C2D14-A024-4EAF-B787-DE731BD52E41}"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29A921-D351-4C13-9BC1-F53E656FDDB5}" type="datetimeFigureOut">
              <a:rPr lang="en-US">
                <a:solidFill>
                  <a:prstClr val="black">
                    <a:tint val="75000"/>
                  </a:prstClr>
                </a:solidFill>
              </a:rPr>
              <a:pPr>
                <a:defRPr/>
              </a:pPr>
              <a:t>4/2/2014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5714B19F-D09C-4D3C-AFDE-55A62B7CA1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84646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689725" y="6492875"/>
            <a:ext cx="2133600" cy="365125"/>
          </a:xfrm>
          <a:prstGeom prst="rect">
            <a:avLst/>
          </a:prstGeom>
        </p:spPr>
        <p:txBody>
          <a:bodyPr/>
          <a:lstStyle>
            <a:lvl1pPr>
              <a:defRPr>
                <a:latin typeface="Arial" pitchFamily="34" charset="0"/>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a:xfrm>
            <a:off x="317500" y="6492875"/>
            <a:ext cx="3416300" cy="365125"/>
          </a:xfrm>
          <a:prstGeom prst="rect">
            <a:avLst/>
          </a:prstGeom>
        </p:spPr>
        <p:txBody>
          <a:bodyPr/>
          <a:lstStyle>
            <a:lvl1pPr>
              <a:defRPr>
                <a:latin typeface="Arial" pitchFamily="34" charset="0"/>
              </a:defRPr>
            </a:lvl1pPr>
          </a:lstStyle>
          <a:p>
            <a:pPr fontAlgn="base">
              <a:spcBef>
                <a:spcPct val="0"/>
              </a:spcBef>
              <a:spcAft>
                <a:spcPct val="0"/>
              </a:spcAft>
              <a:defRPr/>
            </a:pPr>
            <a:endParaRPr lang="en-US">
              <a:solidFill>
                <a:prstClr val="black"/>
              </a:solidFill>
              <a:cs typeface="Arial" charset="0"/>
            </a:endParaRPr>
          </a:p>
        </p:txBody>
      </p:sp>
      <p:sp>
        <p:nvSpPr>
          <p:cNvPr id="4" name="Slide Number Placeholder 5"/>
          <p:cNvSpPr>
            <a:spLocks noGrp="1"/>
          </p:cNvSpPr>
          <p:nvPr>
            <p:ph type="sldNum" sz="quarter" idx="12"/>
          </p:nvPr>
        </p:nvSpPr>
        <p:spPr>
          <a:xfrm>
            <a:off x="379413" y="6149975"/>
            <a:ext cx="533400" cy="365125"/>
          </a:xfrm>
          <a:prstGeom prst="rect">
            <a:avLst/>
          </a:prstGeom>
        </p:spPr>
        <p:txBody>
          <a:bodyPr/>
          <a:lstStyle>
            <a:lvl1pPr>
              <a:defRPr>
                <a:latin typeface="Arial" pitchFamily="34" charset="0"/>
              </a:defRPr>
            </a:lvl1pPr>
          </a:lstStyle>
          <a:p>
            <a:pPr>
              <a:defRPr/>
            </a:pPr>
            <a:fld id="{18108F7E-7FE8-4819-8430-D6CEB4A7C5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0777851"/>
      </p:ext>
    </p:extLst>
  </p:cSld>
  <p:clrMapOvr>
    <a:masterClrMapping/>
  </p:clrMapOvr>
  <p:transition>
    <p:split orient="vert" dir="in"/>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905000" y="2435225"/>
            <a:ext cx="6781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590800" y="4191000"/>
            <a:ext cx="6096000" cy="1371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1801813" y="6356350"/>
            <a:ext cx="914400" cy="365125"/>
          </a:xfrm>
        </p:spPr>
        <p:txBody>
          <a:bodyPr/>
          <a:lstStyle>
            <a:lvl1pPr>
              <a:defRPr/>
            </a:lvl1pPr>
          </a:lstStyle>
          <a:p>
            <a:pPr>
              <a:defRPr/>
            </a:pPr>
            <a:fld id="{48320064-98ED-46FB-AE63-06D21047D9C1}" type="datetimeFigureOut">
              <a:rPr lang="en-US">
                <a:solidFill>
                  <a:prstClr val="black">
                    <a:tint val="75000"/>
                  </a:prstClr>
                </a:solidFill>
              </a:rPr>
              <a:pPr>
                <a:defRPr/>
              </a:pPr>
              <a:t>4/2/2014</a:t>
            </a:fld>
            <a:endParaRPr lang="en-US">
              <a:solidFill>
                <a:prstClr val="black">
                  <a:tint val="75000"/>
                </a:prstClr>
              </a:solidFill>
            </a:endParaRPr>
          </a:p>
        </p:txBody>
      </p:sp>
      <p:sp>
        <p:nvSpPr>
          <p:cNvPr id="6" name="Footer Placeholder 4"/>
          <p:cNvSpPr>
            <a:spLocks noGrp="1"/>
          </p:cNvSpPr>
          <p:nvPr>
            <p:ph type="ftr" sz="quarter" idx="11"/>
          </p:nvPr>
        </p:nvSpPr>
        <p:spPr>
          <a:xfrm>
            <a:off x="2944813" y="6356350"/>
            <a:ext cx="2133600" cy="365125"/>
          </a:xfrm>
          <a:prstGeom prst="rect">
            <a:avLst/>
          </a:prstGeom>
        </p:spPr>
        <p:txBody>
          <a:bodyPr/>
          <a:lstStyle>
            <a:lvl1pPr fontAlgn="auto">
              <a:spcBef>
                <a:spcPts val="0"/>
              </a:spcBef>
              <a:spcAft>
                <a:spcPts val="0"/>
              </a:spcAft>
              <a:defRPr lang="en-US">
                <a:latin typeface="+mn-lt"/>
                <a:cs typeface="+mn-cs"/>
              </a:defRPr>
            </a:lvl1pPr>
          </a:lstStyle>
          <a:p>
            <a:pPr>
              <a:defRPr/>
            </a:pPr>
            <a:endParaRPr>
              <a:solidFill>
                <a:prstClr val="black"/>
              </a:solidFill>
            </a:endParaRPr>
          </a:p>
        </p:txBody>
      </p:sp>
      <p:sp>
        <p:nvSpPr>
          <p:cNvPr id="7" name="Slide Number Placeholder 5"/>
          <p:cNvSpPr>
            <a:spLocks noGrp="1"/>
          </p:cNvSpPr>
          <p:nvPr>
            <p:ph type="sldNum" sz="quarter" idx="12"/>
          </p:nvPr>
        </p:nvSpPr>
        <p:spPr>
          <a:xfrm>
            <a:off x="5307013" y="6356350"/>
            <a:ext cx="685800" cy="365125"/>
          </a:xfrm>
        </p:spPr>
        <p:txBody>
          <a:bodyPr/>
          <a:lstStyle>
            <a:lvl1pPr>
              <a:defRPr/>
            </a:lvl1pPr>
          </a:lstStyle>
          <a:p>
            <a:pPr>
              <a:defRPr/>
            </a:pPr>
            <a:fld id="{3AB8E239-A444-44D6-A458-F768F21A77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979254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96617C-D231-42F5-803C-244A9CA1D4CA}" type="datetimeFigureOut">
              <a:rPr lang="en-US">
                <a:solidFill>
                  <a:prstClr val="black">
                    <a:tint val="75000"/>
                  </a:prstClr>
                </a:solidFill>
              </a:rPr>
              <a:pPr>
                <a:defRPr/>
              </a:pPr>
              <a:t>4/2/2014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B45C316D-CB64-42A0-91B3-765D6B5AA7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317010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9C930E-4071-4339-B74B-B5DEF67F3617}" type="datetimeFigureOut">
              <a:rPr lang="en-US">
                <a:solidFill>
                  <a:prstClr val="black">
                    <a:tint val="75000"/>
                  </a:prstClr>
                </a:solidFill>
              </a:rPr>
              <a:pPr>
                <a:defRPr/>
              </a:pPr>
              <a:t>4/2/2014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7FEAA78-3819-45CA-8DE0-D5DA6D24B5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62878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02C706D-3681-44C4-AD6A-1F7CEEB6104F}" type="datetimeFigureOut">
              <a:rPr lang="en-US">
                <a:solidFill>
                  <a:prstClr val="black">
                    <a:tint val="75000"/>
                  </a:prstClr>
                </a:solidFill>
              </a:rPr>
              <a:pPr>
                <a:defRPr/>
              </a:pPr>
              <a:t>4/2/2014</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CBD11D68-B993-4E5E-A5EA-4AFBD90D98B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5545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1B00587-63C4-4056-90B1-9FD30B94B07D}" type="datetimeFigureOut">
              <a:rPr lang="en-US">
                <a:solidFill>
                  <a:prstClr val="black">
                    <a:tint val="75000"/>
                  </a:prstClr>
                </a:solidFill>
              </a:rPr>
              <a:pPr>
                <a:defRPr/>
              </a:pPr>
              <a:t>4/2/2014</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279A0EB3-7D69-4F73-8912-FE136A0CD1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0244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descr="PPT Templat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7888652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814379D-FC30-422D-97B3-75D027E5C212}" type="datetimeFigureOut">
              <a:rPr lang="en-US">
                <a:solidFill>
                  <a:prstClr val="black">
                    <a:tint val="75000"/>
                  </a:prstClr>
                </a:solidFill>
              </a:rPr>
              <a:pPr>
                <a:defRPr/>
              </a:pPr>
              <a:t>4/2/2014</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9E0AB065-9F5F-4766-A4E0-68ACCFAC74E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094907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71D9B65-3B9D-42F5-8940-65BB19AA78AB}" type="datetimeFigureOut">
              <a:rPr lang="en-US">
                <a:solidFill>
                  <a:prstClr val="black">
                    <a:tint val="75000"/>
                  </a:prstClr>
                </a:solidFill>
              </a:rPr>
              <a:pPr>
                <a:defRPr/>
              </a:pPr>
              <a:t>4/2/2014</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0863977-091C-4661-9732-CFBF116146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0133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5D308C-5AB1-4596-8D44-0CF7E7C1051E}" type="datetimeFigureOut">
              <a:rPr lang="en-US" smtClean="0"/>
              <a:pPr/>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C2D14-A024-4EAF-B787-DE731BD52E41}"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5E4043-F0E9-4AC2-8317-14880475D4F6}" type="datetimeFigureOut">
              <a:rPr lang="en-US">
                <a:solidFill>
                  <a:prstClr val="black">
                    <a:tint val="75000"/>
                  </a:prstClr>
                </a:solidFill>
              </a:rPr>
              <a:pPr>
                <a:defRPr/>
              </a:pPr>
              <a:t>4/2/2014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CA9882C1-4327-4471-8551-9E31045340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79591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29A921-D351-4C13-9BC1-F53E656FDDB5}" type="datetimeFigureOut">
              <a:rPr lang="en-US">
                <a:solidFill>
                  <a:prstClr val="black">
                    <a:tint val="75000"/>
                  </a:prstClr>
                </a:solidFill>
              </a:rPr>
              <a:pPr>
                <a:defRPr/>
              </a:pPr>
              <a:t>4/2/2014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5714B19F-D09C-4D3C-AFDE-55A62B7CA1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52815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689725" y="6492875"/>
            <a:ext cx="2133600" cy="365125"/>
          </a:xfrm>
          <a:prstGeom prst="rect">
            <a:avLst/>
          </a:prstGeom>
        </p:spPr>
        <p:txBody>
          <a:bodyPr/>
          <a:lstStyle>
            <a:lvl1pPr>
              <a:defRPr>
                <a:latin typeface="Arial" pitchFamily="34" charset="0"/>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a:xfrm>
            <a:off x="317500" y="6492875"/>
            <a:ext cx="3416300" cy="365125"/>
          </a:xfrm>
          <a:prstGeom prst="rect">
            <a:avLst/>
          </a:prstGeom>
        </p:spPr>
        <p:txBody>
          <a:bodyPr/>
          <a:lstStyle>
            <a:lvl1pPr>
              <a:defRPr>
                <a:latin typeface="Arial" pitchFamily="34" charset="0"/>
              </a:defRPr>
            </a:lvl1pPr>
          </a:lstStyle>
          <a:p>
            <a:pPr fontAlgn="base">
              <a:spcBef>
                <a:spcPct val="0"/>
              </a:spcBef>
              <a:spcAft>
                <a:spcPct val="0"/>
              </a:spcAft>
              <a:defRPr/>
            </a:pPr>
            <a:endParaRPr lang="en-US">
              <a:solidFill>
                <a:prstClr val="black"/>
              </a:solidFill>
              <a:cs typeface="Arial" charset="0"/>
            </a:endParaRPr>
          </a:p>
        </p:txBody>
      </p:sp>
      <p:sp>
        <p:nvSpPr>
          <p:cNvPr id="4" name="Slide Number Placeholder 5"/>
          <p:cNvSpPr>
            <a:spLocks noGrp="1"/>
          </p:cNvSpPr>
          <p:nvPr>
            <p:ph type="sldNum" sz="quarter" idx="12"/>
          </p:nvPr>
        </p:nvSpPr>
        <p:spPr>
          <a:xfrm>
            <a:off x="379413" y="6149975"/>
            <a:ext cx="533400" cy="365125"/>
          </a:xfrm>
          <a:prstGeom prst="rect">
            <a:avLst/>
          </a:prstGeom>
        </p:spPr>
        <p:txBody>
          <a:bodyPr/>
          <a:lstStyle>
            <a:lvl1pPr>
              <a:defRPr>
                <a:latin typeface="Arial" pitchFamily="34" charset="0"/>
              </a:defRPr>
            </a:lvl1pPr>
          </a:lstStyle>
          <a:p>
            <a:pPr>
              <a:defRPr/>
            </a:pPr>
            <a:fld id="{18108F7E-7FE8-4819-8430-D6CEB4A7C5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37670222"/>
      </p:ext>
    </p:extLst>
  </p:cSld>
  <p:clrMapOvr>
    <a:masterClrMapping/>
  </p:clrMapOvr>
  <p:transition>
    <p:split orient="vert" dir="in"/>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905000" y="2435225"/>
            <a:ext cx="6781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590800" y="4191000"/>
            <a:ext cx="6096000" cy="1371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1801813" y="6356350"/>
            <a:ext cx="914400" cy="365125"/>
          </a:xfrm>
        </p:spPr>
        <p:txBody>
          <a:bodyPr/>
          <a:lstStyle>
            <a:lvl1pPr>
              <a:defRPr/>
            </a:lvl1pPr>
          </a:lstStyle>
          <a:p>
            <a:pPr>
              <a:defRPr/>
            </a:pPr>
            <a:fld id="{48320064-98ED-46FB-AE63-06D21047D9C1}" type="datetimeFigureOut">
              <a:rPr lang="en-US">
                <a:solidFill>
                  <a:prstClr val="black">
                    <a:tint val="75000"/>
                  </a:prstClr>
                </a:solidFill>
              </a:rPr>
              <a:pPr>
                <a:defRPr/>
              </a:pPr>
              <a:t>4/2/2014</a:t>
            </a:fld>
            <a:endParaRPr lang="en-US">
              <a:solidFill>
                <a:prstClr val="black">
                  <a:tint val="75000"/>
                </a:prstClr>
              </a:solidFill>
            </a:endParaRPr>
          </a:p>
        </p:txBody>
      </p:sp>
      <p:sp>
        <p:nvSpPr>
          <p:cNvPr id="6" name="Footer Placeholder 4"/>
          <p:cNvSpPr>
            <a:spLocks noGrp="1"/>
          </p:cNvSpPr>
          <p:nvPr>
            <p:ph type="ftr" sz="quarter" idx="11"/>
          </p:nvPr>
        </p:nvSpPr>
        <p:spPr>
          <a:xfrm>
            <a:off x="2944813" y="6356350"/>
            <a:ext cx="2133600" cy="365125"/>
          </a:xfrm>
          <a:prstGeom prst="rect">
            <a:avLst/>
          </a:prstGeom>
        </p:spPr>
        <p:txBody>
          <a:bodyPr/>
          <a:lstStyle>
            <a:lvl1pPr fontAlgn="auto">
              <a:spcBef>
                <a:spcPts val="0"/>
              </a:spcBef>
              <a:spcAft>
                <a:spcPts val="0"/>
              </a:spcAft>
              <a:defRPr lang="en-US">
                <a:latin typeface="+mn-lt"/>
                <a:cs typeface="+mn-cs"/>
              </a:defRPr>
            </a:lvl1pPr>
          </a:lstStyle>
          <a:p>
            <a:pPr>
              <a:defRPr/>
            </a:pPr>
            <a:endParaRPr>
              <a:solidFill>
                <a:prstClr val="black"/>
              </a:solidFill>
            </a:endParaRPr>
          </a:p>
        </p:txBody>
      </p:sp>
      <p:sp>
        <p:nvSpPr>
          <p:cNvPr id="7" name="Slide Number Placeholder 5"/>
          <p:cNvSpPr>
            <a:spLocks noGrp="1"/>
          </p:cNvSpPr>
          <p:nvPr>
            <p:ph type="sldNum" sz="quarter" idx="12"/>
          </p:nvPr>
        </p:nvSpPr>
        <p:spPr>
          <a:xfrm>
            <a:off x="5307013" y="6356350"/>
            <a:ext cx="685800" cy="365125"/>
          </a:xfrm>
        </p:spPr>
        <p:txBody>
          <a:bodyPr/>
          <a:lstStyle>
            <a:lvl1pPr>
              <a:defRPr/>
            </a:lvl1pPr>
          </a:lstStyle>
          <a:p>
            <a:pPr>
              <a:defRPr/>
            </a:pPr>
            <a:fld id="{3AB8E239-A444-44D6-A458-F768F21A77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32715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96617C-D231-42F5-803C-244A9CA1D4CA}" type="datetimeFigureOut">
              <a:rPr lang="en-US">
                <a:solidFill>
                  <a:prstClr val="black">
                    <a:tint val="75000"/>
                  </a:prstClr>
                </a:solidFill>
              </a:rPr>
              <a:pPr>
                <a:defRPr/>
              </a:pPr>
              <a:t>4/2/2014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B45C316D-CB64-42A0-91B3-765D6B5AA7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62830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9C930E-4071-4339-B74B-B5DEF67F3617}" type="datetimeFigureOut">
              <a:rPr lang="en-US">
                <a:solidFill>
                  <a:prstClr val="black">
                    <a:tint val="75000"/>
                  </a:prstClr>
                </a:solidFill>
              </a:rPr>
              <a:pPr>
                <a:defRPr/>
              </a:pPr>
              <a:t>4/2/2014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7FEAA78-3819-45CA-8DE0-D5DA6D24B5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21238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02C706D-3681-44C4-AD6A-1F7CEEB6104F}" type="datetimeFigureOut">
              <a:rPr lang="en-US">
                <a:solidFill>
                  <a:prstClr val="black">
                    <a:tint val="75000"/>
                  </a:prstClr>
                </a:solidFill>
              </a:rPr>
              <a:pPr>
                <a:defRPr/>
              </a:pPr>
              <a:t>4/2/2014</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CBD11D68-B993-4E5E-A5EA-4AFBD90D98B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28906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1B00587-63C4-4056-90B1-9FD30B94B07D}" type="datetimeFigureOut">
              <a:rPr lang="en-US">
                <a:solidFill>
                  <a:prstClr val="black">
                    <a:tint val="75000"/>
                  </a:prstClr>
                </a:solidFill>
              </a:rPr>
              <a:pPr>
                <a:defRPr/>
              </a:pPr>
              <a:t>4/2/2014</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279A0EB3-7D69-4F73-8912-FE136A0CD1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01413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descr="PPT Templat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6944351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814379D-FC30-422D-97B3-75D027E5C212}" type="datetimeFigureOut">
              <a:rPr lang="en-US">
                <a:solidFill>
                  <a:prstClr val="black">
                    <a:tint val="75000"/>
                  </a:prstClr>
                </a:solidFill>
              </a:rPr>
              <a:pPr>
                <a:defRPr/>
              </a:pPr>
              <a:t>4/2/2014</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9E0AB065-9F5F-4766-A4E0-68ACCFAC74E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267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7.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7.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6.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7.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7.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7.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7.jpe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45D308C-5AB1-4596-8D44-0CF7E7C1051E}" type="datetimeFigureOut">
              <a:rPr lang="en-US" smtClean="0"/>
              <a:pPr/>
              <a:t>4/2/2014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C8C2D14-A024-4EAF-B787-DE731BD52E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PPT Template3.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8194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AE8DF0-7814-4CD0-938A-19E3A6F6DC8D}" type="datetimeFigureOut">
              <a:rPr lang="en-US">
                <a:solidFill>
                  <a:prstClr val="black">
                    <a:tint val="75000"/>
                  </a:prstClr>
                </a:solidFill>
              </a:rPr>
              <a:pPr>
                <a:defRPr/>
              </a:pPr>
              <a:t>4/2/2014</a:t>
            </a:fld>
            <a:endParaRPr lang="en-US">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AEFA1D7-F015-4AAA-819B-F399E91455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44324775"/>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PPT Template3.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8194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AE8DF0-7814-4CD0-938A-19E3A6F6DC8D}" type="datetimeFigureOut">
              <a:rPr lang="en-US">
                <a:solidFill>
                  <a:prstClr val="black">
                    <a:tint val="75000"/>
                  </a:prstClr>
                </a:solidFill>
              </a:rPr>
              <a:pPr>
                <a:defRPr/>
              </a:pPr>
              <a:t>4/2/2014</a:t>
            </a:fld>
            <a:endParaRPr lang="en-US">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AEFA1D7-F015-4AAA-819B-F399E91455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6479510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752600"/>
            <a:ext cx="8458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100" name="Rectangle 4"/>
          <p:cNvSpPr>
            <a:spLocks noChangeArrowheads="1"/>
          </p:cNvSpPr>
          <p:nvPr/>
        </p:nvSpPr>
        <p:spPr bwMode="auto">
          <a:xfrm>
            <a:off x="3657600" y="6096000"/>
            <a:ext cx="5486400" cy="381000"/>
          </a:xfrm>
          <a:prstGeom prst="rect">
            <a:avLst/>
          </a:prstGeom>
          <a:gradFill rotWithShape="0">
            <a:gsLst>
              <a:gs pos="0">
                <a:srgbClr val="FFFFFF"/>
              </a:gs>
              <a:gs pos="100000">
                <a:srgbClr val="F8E82F"/>
              </a:gs>
            </a:gsLst>
            <a:lin ang="0" scaled="1"/>
          </a:gra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cs typeface="Times New Roman" pitchFamily="18" charset="0"/>
            </a:endParaRPr>
          </a:p>
        </p:txBody>
      </p:sp>
      <p:sp>
        <p:nvSpPr>
          <p:cNvPr id="4101" name="Rectangle 5"/>
          <p:cNvSpPr>
            <a:spLocks noChangeArrowheads="1"/>
          </p:cNvSpPr>
          <p:nvPr/>
        </p:nvSpPr>
        <p:spPr bwMode="auto">
          <a:xfrm>
            <a:off x="3657600" y="6477000"/>
            <a:ext cx="5486400" cy="381000"/>
          </a:xfrm>
          <a:prstGeom prst="rect">
            <a:avLst/>
          </a:prstGeom>
          <a:gradFill rotWithShape="0">
            <a:gsLst>
              <a:gs pos="0">
                <a:srgbClr val="FFFFFF"/>
              </a:gs>
              <a:gs pos="100000">
                <a:srgbClr val="0A57A4"/>
              </a:gs>
            </a:gsLst>
            <a:lin ang="0" scaled="1"/>
          </a:gradFill>
          <a:ln w="9525">
            <a:noFill/>
            <a:miter lim="800000"/>
            <a:headEnd/>
            <a:tailEnd/>
          </a:ln>
          <a:effectLst/>
        </p:spPr>
        <p:txBody>
          <a:bodyPr wrap="none" anchor="ctr"/>
          <a:lstStyle/>
          <a:p>
            <a:pPr fontAlgn="base">
              <a:spcBef>
                <a:spcPct val="0"/>
              </a:spcBef>
              <a:spcAft>
                <a:spcPct val="0"/>
              </a:spcAft>
              <a:defRPr/>
            </a:pPr>
            <a:endParaRPr lang="en-US" sz="2400">
              <a:solidFill>
                <a:srgbClr val="FFFFFF"/>
              </a:solidFill>
              <a:latin typeface="Times New Roman" pitchFamily="18" charset="0"/>
              <a:cs typeface="Times New Roman" pitchFamily="18" charset="0"/>
            </a:endParaRPr>
          </a:p>
        </p:txBody>
      </p:sp>
      <p:pic>
        <p:nvPicPr>
          <p:cNvPr id="1030" name="Picture 6" descr="NCTSN_high"/>
          <p:cNvPicPr>
            <a:picLocks noChangeAspect="1" noChangeArrowheads="1"/>
          </p:cNvPicPr>
          <p:nvPr/>
        </p:nvPicPr>
        <p:blipFill>
          <a:blip r:embed="rId16" cstate="print">
            <a:extLst>
              <a:ext uri="{28A0092B-C50C-407E-A947-70E740481C1C}">
                <a14:useLocalDpi xmlns:a14="http://schemas.microsoft.com/office/drawing/2010/main" val="0"/>
              </a:ext>
            </a:extLst>
          </a:blip>
          <a:srcRect l="5333" t="11046" r="5333" b="16653"/>
          <a:stretch>
            <a:fillRect/>
          </a:stretch>
        </p:blipFill>
        <p:spPr bwMode="auto">
          <a:xfrm>
            <a:off x="0" y="6096000"/>
            <a:ext cx="365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18685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rtl="0" eaLnBrk="0" fontAlgn="base" hangingPunct="0">
        <a:spcBef>
          <a:spcPct val="0"/>
        </a:spcBef>
        <a:spcAft>
          <a:spcPct val="0"/>
        </a:spcAft>
        <a:defRPr sz="3600" b="1">
          <a:solidFill>
            <a:srgbClr val="FFFF00"/>
          </a:solidFill>
          <a:latin typeface="+mj-lt"/>
          <a:ea typeface="+mj-ea"/>
          <a:cs typeface="+mj-cs"/>
        </a:defRPr>
      </a:lvl1pPr>
      <a:lvl2pPr algn="ctr" rtl="0" eaLnBrk="0" fontAlgn="base" hangingPunct="0">
        <a:spcBef>
          <a:spcPct val="0"/>
        </a:spcBef>
        <a:spcAft>
          <a:spcPct val="0"/>
        </a:spcAft>
        <a:defRPr sz="3600" b="1">
          <a:solidFill>
            <a:srgbClr val="FFFF00"/>
          </a:solidFill>
          <a:latin typeface="Garamond" pitchFamily="18" charset="0"/>
        </a:defRPr>
      </a:lvl2pPr>
      <a:lvl3pPr algn="ctr" rtl="0" eaLnBrk="0" fontAlgn="base" hangingPunct="0">
        <a:spcBef>
          <a:spcPct val="0"/>
        </a:spcBef>
        <a:spcAft>
          <a:spcPct val="0"/>
        </a:spcAft>
        <a:defRPr sz="3600" b="1">
          <a:solidFill>
            <a:srgbClr val="FFFF00"/>
          </a:solidFill>
          <a:latin typeface="Garamond" pitchFamily="18" charset="0"/>
        </a:defRPr>
      </a:lvl3pPr>
      <a:lvl4pPr algn="ctr" rtl="0" eaLnBrk="0" fontAlgn="base" hangingPunct="0">
        <a:spcBef>
          <a:spcPct val="0"/>
        </a:spcBef>
        <a:spcAft>
          <a:spcPct val="0"/>
        </a:spcAft>
        <a:defRPr sz="3600" b="1">
          <a:solidFill>
            <a:srgbClr val="FFFF00"/>
          </a:solidFill>
          <a:latin typeface="Garamond" pitchFamily="18" charset="0"/>
        </a:defRPr>
      </a:lvl4pPr>
      <a:lvl5pPr algn="ctr" rtl="0" eaLnBrk="0" fontAlgn="base" hangingPunct="0">
        <a:spcBef>
          <a:spcPct val="0"/>
        </a:spcBef>
        <a:spcAft>
          <a:spcPct val="0"/>
        </a:spcAft>
        <a:defRPr sz="3600" b="1">
          <a:solidFill>
            <a:srgbClr val="FFFF00"/>
          </a:solidFill>
          <a:latin typeface="Garamond" pitchFamily="18" charset="0"/>
        </a:defRPr>
      </a:lvl5pPr>
      <a:lvl6pPr marL="457200" algn="ctr" rtl="0" fontAlgn="base">
        <a:spcBef>
          <a:spcPct val="0"/>
        </a:spcBef>
        <a:spcAft>
          <a:spcPct val="0"/>
        </a:spcAft>
        <a:defRPr sz="3600" b="1">
          <a:solidFill>
            <a:srgbClr val="FFFF00"/>
          </a:solidFill>
          <a:latin typeface="Garamond" pitchFamily="18" charset="0"/>
        </a:defRPr>
      </a:lvl6pPr>
      <a:lvl7pPr marL="914400" algn="ctr" rtl="0" fontAlgn="base">
        <a:spcBef>
          <a:spcPct val="0"/>
        </a:spcBef>
        <a:spcAft>
          <a:spcPct val="0"/>
        </a:spcAft>
        <a:defRPr sz="3600" b="1">
          <a:solidFill>
            <a:srgbClr val="FFFF00"/>
          </a:solidFill>
          <a:latin typeface="Garamond" pitchFamily="18" charset="0"/>
        </a:defRPr>
      </a:lvl7pPr>
      <a:lvl8pPr marL="1371600" algn="ctr" rtl="0" fontAlgn="base">
        <a:spcBef>
          <a:spcPct val="0"/>
        </a:spcBef>
        <a:spcAft>
          <a:spcPct val="0"/>
        </a:spcAft>
        <a:defRPr sz="3600" b="1">
          <a:solidFill>
            <a:srgbClr val="FFFF00"/>
          </a:solidFill>
          <a:latin typeface="Garamond" pitchFamily="18" charset="0"/>
        </a:defRPr>
      </a:lvl8pPr>
      <a:lvl9pPr marL="1828800" algn="ctr" rtl="0" fontAlgn="base">
        <a:spcBef>
          <a:spcPct val="0"/>
        </a:spcBef>
        <a:spcAft>
          <a:spcPct val="0"/>
        </a:spcAft>
        <a:defRPr sz="3600" b="1">
          <a:solidFill>
            <a:srgbClr val="FFFF00"/>
          </a:solidFill>
          <a:latin typeface="Garamond"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Franklin Gothic Book"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Book" pitchFamily="34" charset="0"/>
        </a:defRPr>
      </a:lvl5pPr>
      <a:lvl6pPr marL="2514600" indent="-228600" algn="l" rtl="0" fontAlgn="base">
        <a:spcBef>
          <a:spcPct val="20000"/>
        </a:spcBef>
        <a:spcAft>
          <a:spcPct val="0"/>
        </a:spcAft>
        <a:buChar char="»"/>
        <a:defRPr sz="2000">
          <a:solidFill>
            <a:schemeClr val="tx1"/>
          </a:solidFill>
          <a:latin typeface="Franklin Gothic Book" pitchFamily="34" charset="0"/>
        </a:defRPr>
      </a:lvl6pPr>
      <a:lvl7pPr marL="2971800" indent="-228600" algn="l" rtl="0" fontAlgn="base">
        <a:spcBef>
          <a:spcPct val="20000"/>
        </a:spcBef>
        <a:spcAft>
          <a:spcPct val="0"/>
        </a:spcAft>
        <a:buChar char="»"/>
        <a:defRPr sz="2000">
          <a:solidFill>
            <a:schemeClr val="tx1"/>
          </a:solidFill>
          <a:latin typeface="Franklin Gothic Book" pitchFamily="34" charset="0"/>
        </a:defRPr>
      </a:lvl7pPr>
      <a:lvl8pPr marL="3429000" indent="-228600" algn="l" rtl="0" fontAlgn="base">
        <a:spcBef>
          <a:spcPct val="20000"/>
        </a:spcBef>
        <a:spcAft>
          <a:spcPct val="0"/>
        </a:spcAft>
        <a:buChar char="»"/>
        <a:defRPr sz="2000">
          <a:solidFill>
            <a:schemeClr val="tx1"/>
          </a:solidFill>
          <a:latin typeface="Franklin Gothic Book" pitchFamily="34" charset="0"/>
        </a:defRPr>
      </a:lvl8pPr>
      <a:lvl9pPr marL="3886200" indent="-228600" algn="l" rtl="0" fontAlgn="base">
        <a:spcBef>
          <a:spcPct val="20000"/>
        </a:spcBef>
        <a:spcAft>
          <a:spcPct val="0"/>
        </a:spcAft>
        <a:buChar char="»"/>
        <a:defRPr sz="2000">
          <a:solidFill>
            <a:schemeClr val="tx1"/>
          </a:solidFill>
          <a:latin typeface="Franklin Gothic Book"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24036B6-20DD-4FD4-8748-B04CC4B32934}" type="datetimeFigureOut">
              <a:rPr lang="en-US" smtClean="0">
                <a:solidFill>
                  <a:prstClr val="black"/>
                </a:solidFill>
              </a:rPr>
              <a:pPr/>
              <a:t>4/2/2014</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1A3624D-5384-4DC0-B55A-CA06F0318BE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2940113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28999">
              <a:srgbClr val="000000"/>
            </a:gs>
            <a:gs pos="67999">
              <a:srgbClr val="2E3A2C"/>
            </a:gs>
            <a:gs pos="100000">
              <a:srgbClr val="3B6431"/>
            </a:gs>
          </a:gsLst>
          <a:lin ang="5400000" scaled="1"/>
        </a:gradFill>
        <a:effectLst/>
      </p:bgPr>
    </p:bg>
    <p:spTree>
      <p:nvGrpSpPr>
        <p:cNvPr id="1" name=""/>
        <p:cNvGrpSpPr/>
        <p:nvPr/>
      </p:nvGrpSpPr>
      <p:grpSpPr>
        <a:xfrm>
          <a:off x="0" y="0"/>
          <a:ext cx="0" cy="0"/>
          <a:chOff x="0" y="0"/>
          <a:chExt cx="0" cy="0"/>
        </a:xfrm>
      </p:grpSpPr>
      <p:pic>
        <p:nvPicPr>
          <p:cNvPr id="1026" name="Picture 6" descr="CTISP - Small circle 7.19.10.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383463" y="228600"/>
            <a:ext cx="15557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228600" y="274638"/>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228600" y="1828800"/>
            <a:ext cx="86868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5" descr="nctsn_partner_logo300ppi_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0" y="5980247"/>
            <a:ext cx="2895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userDrawn="1"/>
        </p:nvSpPr>
        <p:spPr bwMode="auto">
          <a:xfrm>
            <a:off x="2590800" y="6091480"/>
            <a:ext cx="3581400" cy="385520"/>
          </a:xfrm>
          <a:prstGeom prst="rect">
            <a:avLst/>
          </a:prstGeom>
          <a:gradFill rotWithShape="0">
            <a:gsLst>
              <a:gs pos="0">
                <a:srgbClr val="FFFFFF"/>
              </a:gs>
              <a:gs pos="100000">
                <a:srgbClr val="F8E82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b="1" dirty="0">
              <a:solidFill>
                <a:srgbClr val="000000"/>
              </a:solidFill>
            </a:endParaRPr>
          </a:p>
        </p:txBody>
      </p:sp>
      <p:sp>
        <p:nvSpPr>
          <p:cNvPr id="7" name="Rectangle 8"/>
          <p:cNvSpPr>
            <a:spLocks noChangeArrowheads="1"/>
          </p:cNvSpPr>
          <p:nvPr userDrawn="1"/>
        </p:nvSpPr>
        <p:spPr bwMode="auto">
          <a:xfrm>
            <a:off x="2590800" y="6477000"/>
            <a:ext cx="3581400" cy="381000"/>
          </a:xfrm>
          <a:prstGeom prst="rect">
            <a:avLst/>
          </a:prstGeom>
          <a:gradFill rotWithShape="0">
            <a:gsLst>
              <a:gs pos="0">
                <a:srgbClr val="FFFFFF"/>
              </a:gs>
              <a:gs pos="100000">
                <a:srgbClr val="0A57A4"/>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b="1" dirty="0">
              <a:solidFill>
                <a:srgbClr val="000000"/>
              </a:solidFill>
            </a:endParaRPr>
          </a:p>
        </p:txBody>
      </p:sp>
      <p:pic>
        <p:nvPicPr>
          <p:cNvPr id="9" name="Picture 4" descr="chadwick"/>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091480"/>
            <a:ext cx="2590800" cy="762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25301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000">
          <a:solidFill>
            <a:schemeClr val="bg1"/>
          </a:solidFill>
          <a:latin typeface="+mj-lt"/>
          <a:ea typeface="+mj-ea"/>
          <a:cs typeface="+mj-cs"/>
        </a:defRPr>
      </a:lvl1pPr>
      <a:lvl2pPr algn="ctr" rtl="0" eaLnBrk="1" fontAlgn="base" hangingPunct="1">
        <a:spcBef>
          <a:spcPct val="0"/>
        </a:spcBef>
        <a:spcAft>
          <a:spcPct val="0"/>
        </a:spcAft>
        <a:defRPr sz="4000">
          <a:solidFill>
            <a:schemeClr val="bg1"/>
          </a:solidFill>
          <a:latin typeface="Century Gothic" pitchFamily="34" charset="0"/>
        </a:defRPr>
      </a:lvl2pPr>
      <a:lvl3pPr algn="ctr" rtl="0" eaLnBrk="1" fontAlgn="base" hangingPunct="1">
        <a:spcBef>
          <a:spcPct val="0"/>
        </a:spcBef>
        <a:spcAft>
          <a:spcPct val="0"/>
        </a:spcAft>
        <a:defRPr sz="4000">
          <a:solidFill>
            <a:schemeClr val="bg1"/>
          </a:solidFill>
          <a:latin typeface="Century Gothic" pitchFamily="34" charset="0"/>
        </a:defRPr>
      </a:lvl3pPr>
      <a:lvl4pPr algn="ctr" rtl="0" eaLnBrk="1" fontAlgn="base" hangingPunct="1">
        <a:spcBef>
          <a:spcPct val="0"/>
        </a:spcBef>
        <a:spcAft>
          <a:spcPct val="0"/>
        </a:spcAft>
        <a:defRPr sz="4000">
          <a:solidFill>
            <a:schemeClr val="bg1"/>
          </a:solidFill>
          <a:latin typeface="Century Gothic" pitchFamily="34" charset="0"/>
        </a:defRPr>
      </a:lvl4pPr>
      <a:lvl5pPr algn="ctr" rtl="0" eaLnBrk="1" fontAlgn="base" hangingPunct="1">
        <a:spcBef>
          <a:spcPct val="0"/>
        </a:spcBef>
        <a:spcAft>
          <a:spcPct val="0"/>
        </a:spcAft>
        <a:defRPr sz="4000">
          <a:solidFill>
            <a:schemeClr val="bg1"/>
          </a:solidFill>
          <a:latin typeface="Century Gothic" pitchFamily="34" charset="0"/>
        </a:defRPr>
      </a:lvl5pPr>
      <a:lvl6pPr marL="457200" algn="ctr" rtl="0" eaLnBrk="1" fontAlgn="base" hangingPunct="1">
        <a:spcBef>
          <a:spcPct val="0"/>
        </a:spcBef>
        <a:spcAft>
          <a:spcPct val="0"/>
        </a:spcAft>
        <a:defRPr sz="4000">
          <a:solidFill>
            <a:schemeClr val="bg1"/>
          </a:solidFill>
          <a:latin typeface="Century Gothic" pitchFamily="34" charset="0"/>
        </a:defRPr>
      </a:lvl6pPr>
      <a:lvl7pPr marL="914400" algn="ctr" rtl="0" eaLnBrk="1" fontAlgn="base" hangingPunct="1">
        <a:spcBef>
          <a:spcPct val="0"/>
        </a:spcBef>
        <a:spcAft>
          <a:spcPct val="0"/>
        </a:spcAft>
        <a:defRPr sz="4000">
          <a:solidFill>
            <a:schemeClr val="bg1"/>
          </a:solidFill>
          <a:latin typeface="Century Gothic" pitchFamily="34" charset="0"/>
        </a:defRPr>
      </a:lvl7pPr>
      <a:lvl8pPr marL="1371600" algn="ctr" rtl="0" eaLnBrk="1" fontAlgn="base" hangingPunct="1">
        <a:spcBef>
          <a:spcPct val="0"/>
        </a:spcBef>
        <a:spcAft>
          <a:spcPct val="0"/>
        </a:spcAft>
        <a:defRPr sz="4000">
          <a:solidFill>
            <a:schemeClr val="bg1"/>
          </a:solidFill>
          <a:latin typeface="Century Gothic" pitchFamily="34" charset="0"/>
        </a:defRPr>
      </a:lvl8pPr>
      <a:lvl9pPr marL="1828800" algn="ctr" rtl="0" eaLnBrk="1" fontAlgn="base" hangingPunct="1">
        <a:spcBef>
          <a:spcPct val="0"/>
        </a:spcBef>
        <a:spcAft>
          <a:spcPct val="0"/>
        </a:spcAft>
        <a:defRPr sz="4000">
          <a:solidFill>
            <a:schemeClr val="bg1"/>
          </a:solidFill>
          <a:latin typeface="Century Gothic" pitchFamily="34" charset="0"/>
        </a:defRPr>
      </a:lvl9pPr>
    </p:titleStyle>
    <p:bodyStyle>
      <a:lvl1pPr marL="342900" indent="-342900" algn="l" rtl="0" eaLnBrk="1" fontAlgn="base" hangingPunct="1">
        <a:spcBef>
          <a:spcPct val="20000"/>
        </a:spcBef>
        <a:spcAft>
          <a:spcPct val="0"/>
        </a:spcAft>
        <a:buFont typeface="Arial" charset="0"/>
        <a:defRPr sz="3200">
          <a:solidFill>
            <a:schemeClr val="bg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q"/>
        <a:defRPr sz="2800">
          <a:solidFill>
            <a:schemeClr val="bg1"/>
          </a:solidFill>
          <a:latin typeface="+mn-lt"/>
        </a:defRPr>
      </a:lvl2pPr>
      <a:lvl3pPr marL="1143000" indent="-228600" algn="l" rtl="0" eaLnBrk="1" fontAlgn="base" hangingPunct="1">
        <a:spcBef>
          <a:spcPct val="20000"/>
        </a:spcBef>
        <a:spcAft>
          <a:spcPct val="0"/>
        </a:spcAft>
        <a:buFont typeface="Wingdings" pitchFamily="2" charset="2"/>
        <a:buChar char="§"/>
        <a:defRPr sz="2400">
          <a:solidFill>
            <a:schemeClr val="bg1"/>
          </a:solidFill>
          <a:latin typeface="+mn-lt"/>
        </a:defRPr>
      </a:lvl3pPr>
      <a:lvl4pPr marL="1600200" indent="-228600" algn="l" rtl="0" eaLnBrk="1" fontAlgn="base" hangingPunct="1">
        <a:spcBef>
          <a:spcPct val="20000"/>
        </a:spcBef>
        <a:spcAft>
          <a:spcPct val="0"/>
        </a:spcAft>
        <a:buFont typeface="Wingdings" pitchFamily="2" charset="2"/>
        <a:buChar char="Ø"/>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218A434-9D89-493E-84BD-41142FF2F69C}"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96130020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PPT Template3.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8194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AE8DF0-7814-4CD0-938A-19E3A6F6DC8D}" type="datetimeFigureOut">
              <a:rPr lang="en-US">
                <a:solidFill>
                  <a:prstClr val="black">
                    <a:tint val="75000"/>
                  </a:prstClr>
                </a:solidFill>
              </a:rPr>
              <a:pPr>
                <a:defRPr/>
              </a:pPr>
              <a:t>4/2/2014</a:t>
            </a:fld>
            <a:endParaRPr lang="en-US">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AEFA1D7-F015-4AAA-819B-F399E91455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00221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PPT Template3.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8194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AE8DF0-7814-4CD0-938A-19E3A6F6DC8D}" type="datetimeFigureOut">
              <a:rPr lang="en-US">
                <a:solidFill>
                  <a:prstClr val="black">
                    <a:tint val="75000"/>
                  </a:prstClr>
                </a:solidFill>
              </a:rPr>
              <a:pPr>
                <a:defRPr/>
              </a:pPr>
              <a:t>4/2/2014</a:t>
            </a:fld>
            <a:endParaRPr lang="en-US">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AEFA1D7-F015-4AAA-819B-F399E91455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4980857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PPT Template3.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8194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AE8DF0-7814-4CD0-938A-19E3A6F6DC8D}" type="datetimeFigureOut">
              <a:rPr lang="en-US">
                <a:solidFill>
                  <a:prstClr val="black">
                    <a:tint val="75000"/>
                  </a:prstClr>
                </a:solidFill>
              </a:rPr>
              <a:pPr>
                <a:defRPr/>
              </a:pPr>
              <a:t>4/2/2014</a:t>
            </a:fld>
            <a:endParaRPr lang="en-US">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AEFA1D7-F015-4AAA-819B-F399E91455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1429015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PPT Template3.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8194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AE8DF0-7814-4CD0-938A-19E3A6F6DC8D}" type="datetimeFigureOut">
              <a:rPr lang="en-US">
                <a:solidFill>
                  <a:prstClr val="black">
                    <a:tint val="75000"/>
                  </a:prstClr>
                </a:solidFill>
              </a:rPr>
              <a:pPr>
                <a:defRPr/>
              </a:pPr>
              <a:t>4/2/2014</a:t>
            </a:fld>
            <a:endParaRPr lang="en-US">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AEFA1D7-F015-4AAA-819B-F399E91455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9795040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0.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3" Type="http://schemas.openxmlformats.org/officeDocument/2006/relationships/hyperlink" Target="http://nirn.fmhi.usf.edu/resources/detail.cfm?resourceID=31" TargetMode="External"/><Relationship Id="rId2" Type="http://schemas.openxmlformats.org/officeDocument/2006/relationships/notesSlide" Target="../notesSlides/notesSlide32.xml"/><Relationship Id="rId1" Type="http://schemas.openxmlformats.org/officeDocument/2006/relationships/slideLayout" Target="../slideLayouts/slideLayout38.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mailto:FindYouthInfo@air.org" TargetMode="Externa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1"/>
            <a:ext cx="8458200" cy="2119312"/>
          </a:xfrm>
        </p:spPr>
        <p:txBody>
          <a:bodyPr>
            <a:normAutofit/>
          </a:bodyPr>
          <a:lstStyle/>
          <a:p>
            <a:r>
              <a:rPr lang="en-US" b="1" dirty="0"/>
              <a:t>Implementing a </a:t>
            </a:r>
            <a:r>
              <a:rPr lang="en-US" b="1" dirty="0" smtClean="0"/>
              <a:t/>
            </a:r>
            <a:br>
              <a:rPr lang="en-US" b="1" dirty="0" smtClean="0"/>
            </a:br>
            <a:r>
              <a:rPr lang="en-US" b="1" dirty="0" smtClean="0"/>
              <a:t>Trauma-Informed </a:t>
            </a:r>
            <a:r>
              <a:rPr lang="en-US" b="1" dirty="0"/>
              <a:t>Approach for Youth Across Service Sectors</a:t>
            </a:r>
            <a:endParaRPr lang="en-US" dirty="0"/>
          </a:p>
        </p:txBody>
      </p:sp>
      <p:sp>
        <p:nvSpPr>
          <p:cNvPr id="3" name="Subtitle 2"/>
          <p:cNvSpPr>
            <a:spLocks noGrp="1"/>
          </p:cNvSpPr>
          <p:nvPr>
            <p:ph type="subTitle" idx="1"/>
          </p:nvPr>
        </p:nvSpPr>
        <p:spPr>
          <a:xfrm>
            <a:off x="457200" y="3899938"/>
            <a:ext cx="4953000" cy="672062"/>
          </a:xfrm>
        </p:spPr>
        <p:txBody>
          <a:bodyPr/>
          <a:lstStyle/>
          <a:p>
            <a:r>
              <a:rPr lang="en-US" dirty="0" smtClean="0"/>
              <a:t>Tuesday, May 21, 2013</a:t>
            </a:r>
            <a:endParaRPr lang="en-US" dirty="0"/>
          </a:p>
        </p:txBody>
      </p:sp>
      <p:grpSp>
        <p:nvGrpSpPr>
          <p:cNvPr id="7" name="Group 7" descr="Logo for the American Institutes for Research" title="AIR Logo"/>
          <p:cNvGrpSpPr>
            <a:grpSpLocks/>
          </p:cNvGrpSpPr>
          <p:nvPr/>
        </p:nvGrpSpPr>
        <p:grpSpPr bwMode="auto">
          <a:xfrm>
            <a:off x="0" y="6047508"/>
            <a:ext cx="3733800" cy="685800"/>
            <a:chOff x="0" y="6172200"/>
            <a:chExt cx="3733800" cy="685800"/>
          </a:xfrm>
        </p:grpSpPr>
        <p:pic>
          <p:nvPicPr>
            <p:cNvPr id="8" name="Picture 5" descr="AIR Logo"/>
            <p:cNvPicPr>
              <a:picLocks noChangeAspect="1"/>
            </p:cNvPicPr>
            <p:nvPr/>
          </p:nvPicPr>
          <p:blipFill>
            <a:blip r:embed="rId3" cstate="print"/>
            <a:srcRect l="37714" r="41716" b="36211"/>
            <a:stretch>
              <a:fillRect/>
            </a:stretch>
          </p:blipFill>
          <p:spPr bwMode="auto">
            <a:xfrm>
              <a:off x="0" y="6172200"/>
              <a:ext cx="748145" cy="685800"/>
            </a:xfrm>
            <a:prstGeom prst="rect">
              <a:avLst/>
            </a:prstGeom>
            <a:noFill/>
            <a:ln w="9525">
              <a:noFill/>
              <a:miter lim="800000"/>
              <a:headEnd/>
              <a:tailEnd/>
            </a:ln>
          </p:spPr>
        </p:pic>
        <p:sp>
          <p:nvSpPr>
            <p:cNvPr id="9" name="TextBox 8"/>
            <p:cNvSpPr txBox="1"/>
            <p:nvPr/>
          </p:nvSpPr>
          <p:spPr>
            <a:xfrm>
              <a:off x="685800" y="6553200"/>
              <a:ext cx="3048000" cy="304800"/>
            </a:xfrm>
            <a:prstGeom prst="rect">
              <a:avLst/>
            </a:prstGeom>
            <a:noFill/>
          </p:spPr>
          <p:txBody>
            <a:bodyPr>
              <a:spAutoFit/>
            </a:bodyPr>
            <a:lstStyle/>
            <a:p>
              <a:pPr fontAlgn="auto">
                <a:spcBef>
                  <a:spcPts val="0"/>
                </a:spcBef>
                <a:spcAft>
                  <a:spcPts val="0"/>
                </a:spcAft>
                <a:defRPr/>
              </a:pPr>
              <a:r>
                <a:rPr lang="en-US" sz="1400" dirty="0">
                  <a:solidFill>
                    <a:schemeClr val="accent2">
                      <a:lumMod val="75000"/>
                    </a:schemeClr>
                  </a:solidFill>
                  <a:latin typeface="+mn-lt"/>
                </a:rPr>
                <a:t>American Institutes for Research</a:t>
              </a:r>
              <a:r>
                <a:rPr lang="en-US" sz="1400" baseline="30000" dirty="0">
                  <a:solidFill>
                    <a:schemeClr val="accent2">
                      <a:lumMod val="75000"/>
                    </a:schemeClr>
                  </a:solidFill>
                  <a:latin typeface="+mn-lt"/>
                </a:rPr>
                <a:t>®</a:t>
              </a:r>
            </a:p>
          </p:txBody>
        </p:sp>
      </p:grpSp>
      <p:pic>
        <p:nvPicPr>
          <p:cNvPr id="11" name="Picture 8" descr="Badge for FindYouthInfo.gov: A Project of the Interagency Working Group on Youth Programs" title="FindYouthInfo.gov"/>
          <p:cNvPicPr>
            <a:picLocks noChangeAspect="1" noChangeArrowheads="1"/>
          </p:cNvPicPr>
          <p:nvPr/>
        </p:nvPicPr>
        <p:blipFill>
          <a:blip r:embed="rId4" cstate="print"/>
          <a:srcRect/>
          <a:stretch>
            <a:fillRect/>
          </a:stretch>
        </p:blipFill>
        <p:spPr bwMode="auto">
          <a:xfrm>
            <a:off x="6885833" y="6210301"/>
            <a:ext cx="2238375" cy="571501"/>
          </a:xfrm>
          <a:prstGeom prst="rect">
            <a:avLst/>
          </a:prstGeom>
          <a:noFill/>
        </p:spPr>
      </p:pic>
    </p:spTree>
    <p:extLst>
      <p:ext uri="{BB962C8B-B14F-4D97-AF65-F5344CB8AC3E}">
        <p14:creationId xmlns:p14="http://schemas.microsoft.com/office/powerpoint/2010/main" val="4061296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dirty="0" smtClean="0"/>
              <a:t>NC</a:t>
            </a:r>
            <a:endParaRPr lang="en-US" dirty="0"/>
          </a:p>
        </p:txBody>
      </p:sp>
      <p:sp>
        <p:nvSpPr>
          <p:cNvPr id="2052" name="Rectangle 4"/>
          <p:cNvSpPr>
            <a:spLocks noGrp="1" noChangeArrowheads="1"/>
          </p:cNvSpPr>
          <p:nvPr>
            <p:ph type="body" sz="half" idx="2"/>
          </p:nvPr>
        </p:nvSpPr>
        <p:spPr>
          <a:xfrm>
            <a:off x="838200" y="1981200"/>
            <a:ext cx="7620000" cy="4114800"/>
          </a:xfrm>
        </p:spPr>
        <p:txBody>
          <a:bodyPr/>
          <a:lstStyle/>
          <a:p>
            <a:pPr>
              <a:lnSpc>
                <a:spcPct val="90000"/>
              </a:lnSpc>
            </a:pPr>
            <a:r>
              <a:rPr lang="en-US" sz="2000" dirty="0"/>
              <a:t>19 years old</a:t>
            </a:r>
          </a:p>
          <a:p>
            <a:pPr>
              <a:lnSpc>
                <a:spcPct val="90000"/>
              </a:lnSpc>
            </a:pPr>
            <a:r>
              <a:rPr lang="en-US" sz="2000" dirty="0" smtClean="0"/>
              <a:t>Enjoys </a:t>
            </a:r>
            <a:r>
              <a:rPr lang="en-US" sz="2000" dirty="0"/>
              <a:t>writing music and drawing</a:t>
            </a:r>
          </a:p>
          <a:p>
            <a:pPr>
              <a:lnSpc>
                <a:spcPct val="90000"/>
              </a:lnSpc>
            </a:pPr>
            <a:r>
              <a:rPr lang="en-US" sz="2000" dirty="0"/>
              <a:t>Lived in </a:t>
            </a:r>
            <a:r>
              <a:rPr lang="en-US" sz="2000" dirty="0" smtClean="0"/>
              <a:t>Out-of-Home </a:t>
            </a:r>
            <a:r>
              <a:rPr lang="en-US" sz="2000" dirty="0"/>
              <a:t>Care for over 5 years, of which three years were in foster care</a:t>
            </a:r>
          </a:p>
          <a:p>
            <a:pPr>
              <a:lnSpc>
                <a:spcPct val="90000"/>
              </a:lnSpc>
            </a:pPr>
            <a:r>
              <a:rPr lang="en-US" sz="2000" dirty="0"/>
              <a:t>Received child welfare services for over 6 years</a:t>
            </a:r>
          </a:p>
          <a:p>
            <a:pPr>
              <a:lnSpc>
                <a:spcPct val="90000"/>
              </a:lnSpc>
            </a:pPr>
            <a:r>
              <a:rPr lang="en-US" sz="2000" dirty="0" smtClean="0"/>
              <a:t>Received independent </a:t>
            </a:r>
            <a:r>
              <a:rPr lang="en-US" sz="2000" dirty="0"/>
              <a:t>living </a:t>
            </a:r>
            <a:r>
              <a:rPr lang="en-US" sz="2000" dirty="0" smtClean="0"/>
              <a:t>services </a:t>
            </a:r>
            <a:r>
              <a:rPr lang="en-US" sz="2000" dirty="0"/>
              <a:t>throughout </a:t>
            </a:r>
            <a:r>
              <a:rPr lang="en-US" sz="2000" dirty="0" smtClean="0"/>
              <a:t>life</a:t>
            </a:r>
            <a:endParaRPr lang="en-US" sz="2000" dirty="0"/>
          </a:p>
          <a:p>
            <a:pPr>
              <a:lnSpc>
                <a:spcPct val="90000"/>
              </a:lnSpc>
            </a:pPr>
            <a:r>
              <a:rPr lang="en-US" sz="2000" dirty="0"/>
              <a:t>Completed a training course to become a peer specialist</a:t>
            </a:r>
          </a:p>
          <a:p>
            <a:pPr>
              <a:lnSpc>
                <a:spcPct val="90000"/>
              </a:lnSpc>
            </a:pPr>
            <a:r>
              <a:rPr lang="en-US" sz="2000" dirty="0"/>
              <a:t>Currently working as a </a:t>
            </a:r>
            <a:r>
              <a:rPr lang="en-US" sz="2000" dirty="0" smtClean="0"/>
              <a:t>peer </a:t>
            </a:r>
            <a:r>
              <a:rPr lang="en-US" sz="2000" dirty="0" smtClean="0"/>
              <a:t>specialist</a:t>
            </a:r>
            <a:endParaRPr lang="en-US" sz="2000" dirty="0"/>
          </a:p>
        </p:txBody>
      </p:sp>
    </p:spTree>
    <p:extLst>
      <p:ext uri="{BB962C8B-B14F-4D97-AF65-F5344CB8AC3E}">
        <p14:creationId xmlns:p14="http://schemas.microsoft.com/office/powerpoint/2010/main" val="1904292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371600"/>
            <a:ext cx="8229600" cy="1219200"/>
          </a:xfrm>
        </p:spPr>
        <p:txBody>
          <a:bodyPr rtlCol="0">
            <a:normAutofit/>
          </a:bodyPr>
          <a:lstStyle/>
          <a:p>
            <a:pPr algn="ctr"/>
            <a:r>
              <a:rPr lang="en-US" sz="4000" dirty="0" smtClean="0">
                <a:solidFill>
                  <a:schemeClr val="tx2">
                    <a:lumMod val="75000"/>
                  </a:schemeClr>
                </a:solidFill>
                <a:effectLst/>
              </a:rPr>
              <a:t>Trauma and the Three E’s</a:t>
            </a:r>
            <a:endParaRPr lang="en-US" sz="4000" dirty="0">
              <a:solidFill>
                <a:schemeClr val="tx2">
                  <a:lumMod val="75000"/>
                </a:schemeClr>
              </a:solidFill>
              <a:effectLst/>
            </a:endParaRPr>
          </a:p>
        </p:txBody>
      </p:sp>
      <p:sp>
        <p:nvSpPr>
          <p:cNvPr id="8" name="Content Placeholder 7"/>
          <p:cNvSpPr>
            <a:spLocks noGrp="1"/>
          </p:cNvSpPr>
          <p:nvPr>
            <p:ph idx="1"/>
          </p:nvPr>
        </p:nvSpPr>
        <p:spPr>
          <a:xfrm>
            <a:off x="457200" y="2971800"/>
            <a:ext cx="8229600" cy="3035491"/>
          </a:xfrm>
        </p:spPr>
        <p:txBody>
          <a:bodyPr/>
          <a:lstStyle/>
          <a:p>
            <a:pPr marL="109728" indent="0" algn="ctr">
              <a:buNone/>
            </a:pPr>
            <a:r>
              <a:rPr lang="en-US" sz="2000" b="1" dirty="0">
                <a:solidFill>
                  <a:srgbClr val="B13F9A">
                    <a:lumMod val="75000"/>
                  </a:srgbClr>
                </a:solidFill>
              </a:rPr>
              <a:t>Gene Griffin, J.D., Ph.D.</a:t>
            </a:r>
          </a:p>
          <a:p>
            <a:pPr marL="109728" indent="0" algn="ctr">
              <a:buNone/>
            </a:pPr>
            <a:r>
              <a:rPr lang="en-US" sz="2000" b="1" dirty="0">
                <a:solidFill>
                  <a:srgbClr val="B13F9A">
                    <a:lumMod val="75000"/>
                  </a:srgbClr>
                </a:solidFill>
              </a:rPr>
              <a:t>Northwestern University </a:t>
            </a:r>
          </a:p>
          <a:p>
            <a:pPr marL="109728" indent="0" algn="ctr">
              <a:buNone/>
            </a:pPr>
            <a:r>
              <a:rPr lang="en-US" sz="2000" b="1" dirty="0">
                <a:solidFill>
                  <a:srgbClr val="B13F9A">
                    <a:lumMod val="75000"/>
                  </a:srgbClr>
                </a:solidFill>
              </a:rPr>
              <a:t>Feinberg School of Medicine</a:t>
            </a:r>
          </a:p>
          <a:p>
            <a:pPr marL="109728" indent="0" algn="ctr">
              <a:buNone/>
            </a:pPr>
            <a:r>
              <a:rPr lang="en-US" sz="2000" b="1" dirty="0">
                <a:solidFill>
                  <a:srgbClr val="B13F9A">
                    <a:lumMod val="75000"/>
                  </a:srgbClr>
                </a:solidFill>
              </a:rPr>
              <a:t>May 21,2013</a:t>
            </a:r>
          </a:p>
          <a:p>
            <a:pPr marL="109728" indent="0">
              <a:buNone/>
            </a:pPr>
            <a:endParaRPr lang="en-US" dirty="0"/>
          </a:p>
        </p:txBody>
      </p:sp>
      <p:sp>
        <p:nvSpPr>
          <p:cNvPr id="6" name="Footer Placeholder 5" hidden="1"/>
          <p:cNvSpPr>
            <a:spLocks noGrp="1"/>
          </p:cNvSpPr>
          <p:nvPr>
            <p:ph type="ftr" sz="quarter" idx="11"/>
          </p:nvPr>
        </p:nvSpPr>
        <p:spPr/>
        <p:txBody>
          <a:bodyPr/>
          <a:lstStyle/>
          <a:p>
            <a:pPr>
              <a:defRPr/>
            </a:pPr>
            <a:r>
              <a:rPr lang="en-US" dirty="0" smtClean="0">
                <a:solidFill>
                  <a:prstClr val="black"/>
                </a:solidFill>
              </a:rPr>
              <a:t> </a:t>
            </a:r>
            <a:endParaRPr lang="en-US" dirty="0">
              <a:solidFill>
                <a:prstClr val="black"/>
              </a:solidFill>
            </a:endParaRPr>
          </a:p>
        </p:txBody>
      </p:sp>
      <p:sp>
        <p:nvSpPr>
          <p:cNvPr id="5" name="Slide Number Placeholder 4" hidden="1"/>
          <p:cNvSpPr>
            <a:spLocks noGrp="1"/>
          </p:cNvSpPr>
          <p:nvPr>
            <p:ph type="sldNum" sz="quarter" idx="12"/>
          </p:nvPr>
        </p:nvSpPr>
        <p:spPr/>
        <p:txBody>
          <a:bodyPr/>
          <a:lstStyle/>
          <a:p>
            <a:pPr>
              <a:defRPr/>
            </a:pPr>
            <a:r>
              <a:rPr lang="en-US" dirty="0" smtClean="0">
                <a:solidFill>
                  <a:prstClr val="black"/>
                </a:solidFill>
              </a:rPr>
              <a:t> </a:t>
            </a:r>
            <a:endParaRPr lang="en-US" dirty="0">
              <a:solidFill>
                <a:prstClr val="black"/>
              </a:solidFill>
            </a:endParaRPr>
          </a:p>
        </p:txBody>
      </p:sp>
      <p:pic>
        <p:nvPicPr>
          <p:cNvPr id="7" name="Picture 6" descr="The Center for Child Trauma Assessment and Service Planning of Northwestern University (CCTASP) logo. "/>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5791200" y="5070763"/>
            <a:ext cx="3048000" cy="166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054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algn="ctr"/>
            <a:r>
              <a:rPr lang="en-US" dirty="0" smtClean="0">
                <a:solidFill>
                  <a:schemeClr val="tx1"/>
                </a:solidFill>
              </a:rPr>
              <a:t>What Do We Mean by </a:t>
            </a:r>
            <a:r>
              <a:rPr lang="en-US" dirty="0">
                <a:solidFill>
                  <a:schemeClr val="tx1"/>
                </a:solidFill>
              </a:rPr>
              <a:t>T</a:t>
            </a:r>
            <a:r>
              <a:rPr lang="en-US" dirty="0" smtClean="0">
                <a:solidFill>
                  <a:schemeClr val="tx1"/>
                </a:solidFill>
              </a:rPr>
              <a:t>rauma?</a:t>
            </a:r>
          </a:p>
        </p:txBody>
      </p:sp>
      <p:sp>
        <p:nvSpPr>
          <p:cNvPr id="49155" name="Rectangle 3"/>
          <p:cNvSpPr>
            <a:spLocks noGrp="1" noChangeArrowheads="1"/>
          </p:cNvSpPr>
          <p:nvPr>
            <p:ph idx="1"/>
          </p:nvPr>
        </p:nvSpPr>
        <p:spPr>
          <a:xfrm>
            <a:off x="228600" y="1828800"/>
            <a:ext cx="7391400" cy="4267200"/>
          </a:xfrm>
        </p:spPr>
        <p:txBody>
          <a:bodyPr>
            <a:normAutofit/>
          </a:bodyPr>
          <a:lstStyle/>
          <a:p>
            <a:pPr>
              <a:lnSpc>
                <a:spcPct val="110000"/>
              </a:lnSpc>
              <a:spcBef>
                <a:spcPct val="40000"/>
              </a:spcBef>
            </a:pPr>
            <a:r>
              <a:rPr lang="en-US" dirty="0" smtClean="0"/>
              <a:t>Multiple Definitions</a:t>
            </a:r>
          </a:p>
          <a:p>
            <a:pPr>
              <a:lnSpc>
                <a:spcPct val="110000"/>
              </a:lnSpc>
              <a:spcBef>
                <a:spcPct val="40000"/>
              </a:spcBef>
            </a:pPr>
            <a:r>
              <a:rPr lang="en-US" dirty="0" smtClean="0"/>
              <a:t>Framework for Understanding:</a:t>
            </a:r>
          </a:p>
          <a:p>
            <a:pPr lvl="1">
              <a:lnSpc>
                <a:spcPct val="110000"/>
              </a:lnSpc>
              <a:spcBef>
                <a:spcPct val="40000"/>
              </a:spcBef>
            </a:pPr>
            <a:r>
              <a:rPr lang="en-US" sz="2800" dirty="0" smtClean="0"/>
              <a:t>Event</a:t>
            </a:r>
          </a:p>
          <a:p>
            <a:pPr lvl="1">
              <a:lnSpc>
                <a:spcPct val="110000"/>
              </a:lnSpc>
              <a:spcBef>
                <a:spcPct val="40000"/>
              </a:spcBef>
            </a:pPr>
            <a:r>
              <a:rPr lang="en-US" sz="2800" dirty="0" smtClean="0"/>
              <a:t>Experience</a:t>
            </a:r>
          </a:p>
          <a:p>
            <a:pPr lvl="1">
              <a:lnSpc>
                <a:spcPct val="110000"/>
              </a:lnSpc>
              <a:spcBef>
                <a:spcPct val="40000"/>
              </a:spcBef>
            </a:pPr>
            <a:r>
              <a:rPr lang="en-US" sz="2800" dirty="0" smtClean="0"/>
              <a:t>Effects</a:t>
            </a:r>
          </a:p>
          <a:p>
            <a:pPr>
              <a:lnSpc>
                <a:spcPct val="110000"/>
              </a:lnSpc>
              <a:spcBef>
                <a:spcPct val="40000"/>
              </a:spcBef>
            </a:pPr>
            <a:r>
              <a:rPr lang="en-US" dirty="0" smtClean="0"/>
              <a:t>“Three E’s”</a:t>
            </a:r>
          </a:p>
          <a:p>
            <a:pPr>
              <a:lnSpc>
                <a:spcPct val="110000"/>
              </a:lnSpc>
              <a:spcBef>
                <a:spcPct val="40000"/>
              </a:spcBef>
              <a:buFont typeface="Wingdings" pitchFamily="2" charset="2"/>
              <a:buNone/>
            </a:pPr>
            <a:endParaRPr lang="en-US" sz="2800" dirty="0" smtClean="0"/>
          </a:p>
        </p:txBody>
      </p:sp>
    </p:spTree>
    <p:extLst>
      <p:ext uri="{BB962C8B-B14F-4D97-AF65-F5344CB8AC3E}">
        <p14:creationId xmlns:p14="http://schemas.microsoft.com/office/powerpoint/2010/main" val="746540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Trauma- Events (E1)</a:t>
            </a:r>
            <a:endParaRPr lang="en-US" dirty="0">
              <a:solidFill>
                <a:schemeClr val="tx1"/>
              </a:solidFill>
            </a:endParaRPr>
          </a:p>
        </p:txBody>
      </p:sp>
      <p:sp>
        <p:nvSpPr>
          <p:cNvPr id="2" name="Content Placeholder 1"/>
          <p:cNvSpPr>
            <a:spLocks noGrp="1"/>
          </p:cNvSpPr>
          <p:nvPr>
            <p:ph idx="1"/>
          </p:nvPr>
        </p:nvSpPr>
        <p:spPr>
          <a:xfrm>
            <a:off x="457200" y="1481328"/>
            <a:ext cx="8229600" cy="4767072"/>
          </a:xfrm>
        </p:spPr>
        <p:txBody>
          <a:bodyPr>
            <a:normAutofit/>
          </a:bodyPr>
          <a:lstStyle/>
          <a:p>
            <a:r>
              <a:rPr lang="en-US" dirty="0" smtClean="0"/>
              <a:t>Objective and Measurable </a:t>
            </a:r>
          </a:p>
          <a:p>
            <a:pPr lvl="1"/>
            <a:r>
              <a:rPr lang="en-US" dirty="0"/>
              <a:t>Abuse- Physical, Emotional, Sexual</a:t>
            </a:r>
          </a:p>
          <a:p>
            <a:pPr lvl="1"/>
            <a:r>
              <a:rPr lang="en-US" dirty="0" smtClean="0"/>
              <a:t>Domestic </a:t>
            </a:r>
            <a:r>
              <a:rPr lang="en-US" dirty="0"/>
              <a:t>/ Community Violence</a:t>
            </a:r>
          </a:p>
          <a:p>
            <a:pPr lvl="1"/>
            <a:r>
              <a:rPr lang="en-US" dirty="0"/>
              <a:t>Accident / </a:t>
            </a:r>
            <a:r>
              <a:rPr lang="en-US" dirty="0" smtClean="0"/>
              <a:t>Natural </a:t>
            </a:r>
            <a:r>
              <a:rPr lang="en-US" dirty="0"/>
              <a:t>Disaster</a:t>
            </a:r>
          </a:p>
          <a:p>
            <a:pPr lvl="1"/>
            <a:r>
              <a:rPr lang="en-US" dirty="0"/>
              <a:t>War / Terrorism</a:t>
            </a:r>
          </a:p>
          <a:p>
            <a:r>
              <a:rPr lang="en-US" dirty="0" smtClean="0"/>
              <a:t>Issues</a:t>
            </a:r>
          </a:p>
          <a:p>
            <a:pPr lvl="1"/>
            <a:r>
              <a:rPr lang="en-US" dirty="0" smtClean="0"/>
              <a:t>Less Intense but </a:t>
            </a:r>
            <a:r>
              <a:rPr lang="en-US" dirty="0"/>
              <a:t>C</a:t>
            </a:r>
            <a:r>
              <a:rPr lang="en-US" dirty="0" smtClean="0"/>
              <a:t>hronic </a:t>
            </a:r>
            <a:r>
              <a:rPr lang="en-US" dirty="0"/>
              <a:t>E</a:t>
            </a:r>
            <a:r>
              <a:rPr lang="en-US" dirty="0" smtClean="0"/>
              <a:t>vents</a:t>
            </a:r>
          </a:p>
          <a:p>
            <a:pPr lvl="1"/>
            <a:r>
              <a:rPr lang="en-US" dirty="0" smtClean="0"/>
              <a:t>Neglect</a:t>
            </a:r>
          </a:p>
          <a:p>
            <a:pPr lvl="1"/>
            <a:r>
              <a:rPr lang="en-US" dirty="0" smtClean="0"/>
              <a:t>Illness of Caregiver</a:t>
            </a:r>
            <a:endParaRPr lang="en-US" dirty="0"/>
          </a:p>
          <a:p>
            <a:pPr lvl="1"/>
            <a:r>
              <a:rPr lang="en-US" dirty="0" smtClean="0"/>
              <a:t>Removal </a:t>
            </a:r>
            <a:r>
              <a:rPr lang="en-US" dirty="0"/>
              <a:t>from Home</a:t>
            </a:r>
          </a:p>
          <a:p>
            <a:pPr marL="347472" lvl="2" indent="0">
              <a:spcBef>
                <a:spcPts val="400"/>
              </a:spcBef>
              <a:buSzPct val="68000"/>
              <a:buNone/>
            </a:pPr>
            <a:endParaRPr lang="en-US" dirty="0"/>
          </a:p>
          <a:p>
            <a:endParaRPr lang="en-US" dirty="0" smtClean="0"/>
          </a:p>
        </p:txBody>
      </p:sp>
    </p:spTree>
    <p:extLst>
      <p:ext uri="{BB962C8B-B14F-4D97-AF65-F5344CB8AC3E}">
        <p14:creationId xmlns:p14="http://schemas.microsoft.com/office/powerpoint/2010/main" val="3661000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Trauma- Experiences (E2)</a:t>
            </a:r>
            <a:endParaRPr lang="en-US" dirty="0">
              <a:solidFill>
                <a:schemeClr val="tx1"/>
              </a:solidFill>
            </a:endParaRPr>
          </a:p>
        </p:txBody>
      </p:sp>
      <p:sp>
        <p:nvSpPr>
          <p:cNvPr id="2" name="Content Placeholder 1"/>
          <p:cNvSpPr>
            <a:spLocks noGrp="1"/>
          </p:cNvSpPr>
          <p:nvPr>
            <p:ph idx="1"/>
          </p:nvPr>
        </p:nvSpPr>
        <p:spPr>
          <a:xfrm>
            <a:off x="457200" y="1295400"/>
            <a:ext cx="8229600" cy="4919472"/>
          </a:xfrm>
        </p:spPr>
        <p:txBody>
          <a:bodyPr>
            <a:normAutofit/>
          </a:bodyPr>
          <a:lstStyle/>
          <a:p>
            <a:r>
              <a:rPr lang="en-US" dirty="0" smtClean="0"/>
              <a:t>Subjective and Difficult to Measure</a:t>
            </a:r>
          </a:p>
          <a:p>
            <a:pPr lvl="1"/>
            <a:r>
              <a:rPr lang="en-US" dirty="0" smtClean="0"/>
              <a:t>‘Life </a:t>
            </a:r>
            <a:r>
              <a:rPr lang="en-US" dirty="0"/>
              <a:t>Threatening or </a:t>
            </a:r>
            <a:r>
              <a:rPr lang="en-US" dirty="0" smtClean="0"/>
              <a:t>Overwhelming’</a:t>
            </a:r>
          </a:p>
          <a:p>
            <a:pPr lvl="1"/>
            <a:r>
              <a:rPr lang="en-US" dirty="0" smtClean="0"/>
              <a:t>Varies Between People</a:t>
            </a:r>
          </a:p>
          <a:p>
            <a:pPr lvl="1"/>
            <a:r>
              <a:rPr lang="en-US" dirty="0" smtClean="0"/>
              <a:t>Varies Over Time with the Same Person</a:t>
            </a:r>
          </a:p>
          <a:p>
            <a:r>
              <a:rPr lang="en-US" dirty="0" smtClean="0"/>
              <a:t>Useful in Explaining </a:t>
            </a:r>
            <a:r>
              <a:rPr lang="en-US" dirty="0"/>
              <a:t>W</a:t>
            </a:r>
            <a:r>
              <a:rPr lang="en-US" dirty="0" smtClean="0"/>
              <a:t>hy </a:t>
            </a:r>
            <a:r>
              <a:rPr lang="en-US" dirty="0"/>
              <a:t>M</a:t>
            </a:r>
            <a:r>
              <a:rPr lang="en-US" dirty="0" smtClean="0"/>
              <a:t>ost </a:t>
            </a:r>
            <a:r>
              <a:rPr lang="en-US" dirty="0"/>
              <a:t>P</a:t>
            </a:r>
            <a:r>
              <a:rPr lang="en-US" dirty="0" smtClean="0"/>
              <a:t>eople </a:t>
            </a:r>
            <a:r>
              <a:rPr lang="en-US" dirty="0"/>
              <a:t>H</a:t>
            </a:r>
            <a:r>
              <a:rPr lang="en-US" dirty="0" smtClean="0"/>
              <a:t>ave ‘Event</a:t>
            </a:r>
            <a:r>
              <a:rPr lang="en-US" dirty="0"/>
              <a:t>’ but </a:t>
            </a:r>
            <a:r>
              <a:rPr lang="en-US" dirty="0" smtClean="0"/>
              <a:t>No ‘Effect’ </a:t>
            </a:r>
          </a:p>
          <a:p>
            <a:pPr lvl="1"/>
            <a:r>
              <a:rPr lang="en-US" dirty="0" smtClean="0"/>
              <a:t>Resilience </a:t>
            </a:r>
          </a:p>
          <a:p>
            <a:pPr lvl="1"/>
            <a:r>
              <a:rPr lang="en-US" dirty="0" smtClean="0"/>
              <a:t>Protective Factors</a:t>
            </a:r>
            <a:endParaRPr lang="en-US" dirty="0"/>
          </a:p>
          <a:p>
            <a:r>
              <a:rPr lang="en-US" dirty="0" smtClean="0"/>
              <a:t>Issues</a:t>
            </a:r>
          </a:p>
          <a:p>
            <a:pPr lvl="1"/>
            <a:r>
              <a:rPr lang="en-US" dirty="0" smtClean="0"/>
              <a:t>“Experience” is Often Confounded with “Event”</a:t>
            </a:r>
          </a:p>
          <a:p>
            <a:pPr lvl="1"/>
            <a:r>
              <a:rPr lang="en-US" dirty="0" smtClean="0"/>
              <a:t>Not Clear What Level of Emotional Arousal is Required or When It Must Occur</a:t>
            </a:r>
          </a:p>
        </p:txBody>
      </p:sp>
    </p:spTree>
    <p:extLst>
      <p:ext uri="{BB962C8B-B14F-4D97-AF65-F5344CB8AC3E}">
        <p14:creationId xmlns:p14="http://schemas.microsoft.com/office/powerpoint/2010/main" val="1428886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Trauma- Effects (E3)</a:t>
            </a:r>
            <a:endParaRPr lang="en-US" dirty="0">
              <a:solidFill>
                <a:schemeClr val="tx1"/>
              </a:solidFill>
            </a:endParaRPr>
          </a:p>
        </p:txBody>
      </p:sp>
      <p:sp>
        <p:nvSpPr>
          <p:cNvPr id="2" name="Content Placeholder 1"/>
          <p:cNvSpPr>
            <a:spLocks noGrp="1"/>
          </p:cNvSpPr>
          <p:nvPr>
            <p:ph idx="1"/>
          </p:nvPr>
        </p:nvSpPr>
        <p:spPr>
          <a:xfrm>
            <a:off x="762000" y="1371600"/>
            <a:ext cx="8305800" cy="4648200"/>
          </a:xfrm>
        </p:spPr>
        <p:txBody>
          <a:bodyPr>
            <a:normAutofit/>
          </a:bodyPr>
          <a:lstStyle/>
          <a:p>
            <a:r>
              <a:rPr lang="en-US" sz="2800" dirty="0" smtClean="0"/>
              <a:t>Classic Symptoms include</a:t>
            </a:r>
            <a:r>
              <a:rPr lang="en-US" sz="2800" dirty="0"/>
              <a:t>:</a:t>
            </a:r>
          </a:p>
          <a:p>
            <a:pPr lvl="1"/>
            <a:r>
              <a:rPr lang="en-US" sz="2400" dirty="0" smtClean="0"/>
              <a:t>Re-experiencing (Nightmares or Flashbacks)</a:t>
            </a:r>
            <a:endParaRPr lang="en-US" sz="2400" dirty="0"/>
          </a:p>
          <a:p>
            <a:pPr lvl="1"/>
            <a:r>
              <a:rPr lang="en-US" sz="2400" dirty="0" smtClean="0"/>
              <a:t>Hyperarousal (Overreactive, Hypervigilant)</a:t>
            </a:r>
          </a:p>
          <a:p>
            <a:pPr lvl="1"/>
            <a:r>
              <a:rPr lang="en-US" sz="2400" dirty="0"/>
              <a:t>Avoidance (Fight, Flight, or Freeze</a:t>
            </a:r>
            <a:r>
              <a:rPr lang="en-US" sz="2400" dirty="0" smtClean="0"/>
              <a:t>)</a:t>
            </a:r>
            <a:endParaRPr lang="en-US" sz="2400" dirty="0"/>
          </a:p>
          <a:p>
            <a:r>
              <a:rPr lang="en-US" sz="2800" dirty="0" smtClean="0"/>
              <a:t>Issues </a:t>
            </a:r>
          </a:p>
          <a:p>
            <a:pPr lvl="1"/>
            <a:r>
              <a:rPr lang="en-US" sz="2400" dirty="0" smtClean="0"/>
              <a:t>Trauma &gt; PTSD</a:t>
            </a:r>
          </a:p>
          <a:p>
            <a:pPr lvl="1"/>
            <a:r>
              <a:rPr lang="en-US" sz="2400" dirty="0" smtClean="0"/>
              <a:t>Long-term Outcomes </a:t>
            </a:r>
            <a:endParaRPr lang="en-US" sz="2400" dirty="0"/>
          </a:p>
          <a:p>
            <a:pPr lvl="2"/>
            <a:r>
              <a:rPr lang="en-US" sz="2200" dirty="0" smtClean="0"/>
              <a:t>Adverse Childhood Experiences Study (ACES)</a:t>
            </a:r>
          </a:p>
          <a:p>
            <a:pPr lvl="2"/>
            <a:r>
              <a:rPr lang="en-US" sz="2200" dirty="0" smtClean="0"/>
              <a:t>Brain Development</a:t>
            </a:r>
          </a:p>
          <a:p>
            <a:pPr lvl="2"/>
            <a:r>
              <a:rPr lang="en-US" sz="2200" dirty="0" smtClean="0"/>
              <a:t>Stress Response</a:t>
            </a:r>
          </a:p>
          <a:p>
            <a:pPr lvl="2"/>
            <a:r>
              <a:rPr lang="en-US" sz="2200" dirty="0" smtClean="0"/>
              <a:t>Epigenetics </a:t>
            </a:r>
          </a:p>
          <a:p>
            <a:pPr lvl="1"/>
            <a:endParaRPr lang="en-US" sz="2400" dirty="0" smtClean="0"/>
          </a:p>
        </p:txBody>
      </p:sp>
    </p:spTree>
    <p:extLst>
      <p:ext uri="{BB962C8B-B14F-4D97-AF65-F5344CB8AC3E}">
        <p14:creationId xmlns:p14="http://schemas.microsoft.com/office/powerpoint/2010/main" val="662297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Sample Trauma Definitions</a:t>
            </a:r>
            <a:endParaRPr lang="en-US" dirty="0">
              <a:solidFill>
                <a:schemeClr val="tx1"/>
              </a:solidFill>
            </a:endParaRPr>
          </a:p>
        </p:txBody>
      </p:sp>
      <p:sp>
        <p:nvSpPr>
          <p:cNvPr id="2" name="Content Placeholder 1"/>
          <p:cNvSpPr>
            <a:spLocks noGrp="1"/>
          </p:cNvSpPr>
          <p:nvPr>
            <p:ph idx="1"/>
          </p:nvPr>
        </p:nvSpPr>
        <p:spPr/>
        <p:txBody>
          <a:bodyPr>
            <a:normAutofit fontScale="92500" lnSpcReduction="10000"/>
          </a:bodyPr>
          <a:lstStyle/>
          <a:p>
            <a:r>
              <a:rPr lang="en-US" sz="2600" dirty="0" smtClean="0"/>
              <a:t>The </a:t>
            </a:r>
            <a:r>
              <a:rPr lang="en-US" sz="2600" dirty="0"/>
              <a:t>experience [</a:t>
            </a:r>
            <a:r>
              <a:rPr lang="en-US" sz="2600" dirty="0" smtClean="0"/>
              <a:t>E2</a:t>
            </a:r>
            <a:r>
              <a:rPr lang="en-US" sz="2600" dirty="0"/>
              <a:t>]</a:t>
            </a:r>
            <a:r>
              <a:rPr lang="en-US" sz="2600" dirty="0" smtClean="0"/>
              <a:t> of </a:t>
            </a:r>
            <a:r>
              <a:rPr lang="en-US" sz="2600" dirty="0"/>
              <a:t>an event [</a:t>
            </a:r>
            <a:r>
              <a:rPr lang="en-US" sz="2600" dirty="0" smtClean="0"/>
              <a:t>E1</a:t>
            </a:r>
            <a:r>
              <a:rPr lang="en-US" sz="2600" dirty="0"/>
              <a:t>]</a:t>
            </a:r>
            <a:r>
              <a:rPr lang="en-US" sz="2600" dirty="0" smtClean="0"/>
              <a:t> by </a:t>
            </a:r>
            <a:r>
              <a:rPr lang="en-US" sz="2600" dirty="0"/>
              <a:t>a child that is emotionally painful or distressful which results in lasting mental and physical </a:t>
            </a:r>
            <a:r>
              <a:rPr lang="en-US" sz="2600" dirty="0" smtClean="0"/>
              <a:t>effects </a:t>
            </a:r>
            <a:r>
              <a:rPr lang="en-US" sz="2600" dirty="0"/>
              <a:t>[</a:t>
            </a:r>
            <a:r>
              <a:rPr lang="en-US" sz="2600" dirty="0" smtClean="0"/>
              <a:t>E3</a:t>
            </a:r>
            <a:r>
              <a:rPr lang="en-US" sz="2600" dirty="0"/>
              <a:t>]. </a:t>
            </a:r>
            <a:r>
              <a:rPr lang="en-US" sz="2600" dirty="0" smtClean="0"/>
              <a:t>-NIMH </a:t>
            </a:r>
          </a:p>
          <a:p>
            <a:pPr marL="109728" indent="0">
              <a:buNone/>
            </a:pPr>
            <a:endParaRPr lang="en-US" sz="2600" dirty="0"/>
          </a:p>
          <a:p>
            <a:r>
              <a:rPr lang="en-US" sz="2600" dirty="0" smtClean="0"/>
              <a:t>Traumatic </a:t>
            </a:r>
            <a:r>
              <a:rPr lang="en-US" sz="2600" dirty="0"/>
              <a:t>stress occurs when an extreme experience [</a:t>
            </a:r>
            <a:r>
              <a:rPr lang="en-US" sz="2600" dirty="0" smtClean="0"/>
              <a:t>E1</a:t>
            </a:r>
            <a:r>
              <a:rPr lang="en-US" sz="2600" dirty="0"/>
              <a:t>]</a:t>
            </a:r>
            <a:r>
              <a:rPr lang="en-US" sz="2600" dirty="0" smtClean="0"/>
              <a:t> overwhelms [E2</a:t>
            </a:r>
            <a:r>
              <a:rPr lang="en-US" sz="2600" dirty="0"/>
              <a:t>]</a:t>
            </a:r>
            <a:r>
              <a:rPr lang="en-US" sz="2600" dirty="0" smtClean="0"/>
              <a:t> </a:t>
            </a:r>
            <a:r>
              <a:rPr lang="en-US" sz="2600" dirty="0"/>
              <a:t>and alters [</a:t>
            </a:r>
            <a:r>
              <a:rPr lang="en-US" sz="2600" dirty="0" smtClean="0"/>
              <a:t>E3</a:t>
            </a:r>
            <a:r>
              <a:rPr lang="en-US" sz="2600" dirty="0"/>
              <a:t>]</a:t>
            </a:r>
            <a:r>
              <a:rPr lang="en-US" sz="2600" dirty="0" smtClean="0"/>
              <a:t> the </a:t>
            </a:r>
            <a:r>
              <a:rPr lang="en-US" sz="2600" dirty="0"/>
              <a:t>individual’s stress-­‐related physiological systems in a way that results in functional compromise in any of the widely distributed stress-­‐response systems (e.g., </a:t>
            </a:r>
            <a:r>
              <a:rPr lang="en-US" sz="2600" dirty="0" err="1"/>
              <a:t>neuroimmune</a:t>
            </a:r>
            <a:r>
              <a:rPr lang="en-US" sz="2600" dirty="0"/>
              <a:t>, neuroendocrine, autonomic and central nervous system networks</a:t>
            </a:r>
            <a:r>
              <a:rPr lang="en-US" sz="2600" dirty="0" smtClean="0"/>
              <a:t>). -</a:t>
            </a:r>
            <a:r>
              <a:rPr lang="en-US" sz="2600" dirty="0" err="1" smtClean="0"/>
              <a:t>Ungar</a:t>
            </a:r>
            <a:r>
              <a:rPr lang="en-US" sz="2600" dirty="0" smtClean="0"/>
              <a:t> </a:t>
            </a:r>
            <a:r>
              <a:rPr lang="en-US" sz="2600" dirty="0"/>
              <a:t>&amp; </a:t>
            </a:r>
            <a:r>
              <a:rPr lang="en-US" sz="2600" dirty="0" smtClean="0"/>
              <a:t>Perry</a:t>
            </a:r>
            <a:endParaRPr lang="en-US" sz="2600" dirty="0"/>
          </a:p>
          <a:p>
            <a:endParaRPr lang="en-US" sz="2800" dirty="0"/>
          </a:p>
          <a:p>
            <a:endParaRPr lang="en-US" dirty="0"/>
          </a:p>
        </p:txBody>
      </p:sp>
    </p:spTree>
    <p:extLst>
      <p:ext uri="{BB962C8B-B14F-4D97-AF65-F5344CB8AC3E}">
        <p14:creationId xmlns:p14="http://schemas.microsoft.com/office/powerpoint/2010/main" val="509992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solidFill>
                  <a:schemeClr val="tx1"/>
                </a:solidFill>
              </a:rPr>
              <a:t>Posttraumatic Stress Disorder </a:t>
            </a:r>
            <a:br>
              <a:rPr lang="en-US" dirty="0" smtClean="0">
                <a:solidFill>
                  <a:schemeClr val="tx1"/>
                </a:solidFill>
              </a:rPr>
            </a:br>
            <a:r>
              <a:rPr lang="en-US" dirty="0" smtClean="0">
                <a:solidFill>
                  <a:schemeClr val="tx1"/>
                </a:solidFill>
              </a:rPr>
              <a:t> PTSD (DSM- IV-TR)</a:t>
            </a:r>
            <a:endParaRPr lang="en-US" dirty="0">
              <a:solidFill>
                <a:schemeClr val="tx1"/>
              </a:solidFill>
            </a:endParaRPr>
          </a:p>
        </p:txBody>
      </p:sp>
      <p:sp>
        <p:nvSpPr>
          <p:cNvPr id="2" name="Content Placeholder 1"/>
          <p:cNvSpPr>
            <a:spLocks noGrp="1"/>
          </p:cNvSpPr>
          <p:nvPr>
            <p:ph idx="1"/>
          </p:nvPr>
        </p:nvSpPr>
        <p:spPr>
          <a:xfrm>
            <a:off x="457200" y="1481328"/>
            <a:ext cx="8229600" cy="4919472"/>
          </a:xfrm>
        </p:spPr>
        <p:txBody>
          <a:bodyPr>
            <a:normAutofit fontScale="92500" lnSpcReduction="10000"/>
          </a:bodyPr>
          <a:lstStyle/>
          <a:p>
            <a:pPr marL="514350" indent="-514350">
              <a:buFont typeface="Wingdings" pitchFamily="2" charset="2"/>
              <a:buChar char="Ø"/>
            </a:pPr>
            <a:r>
              <a:rPr lang="en-US" sz="2800" dirty="0" smtClean="0"/>
              <a:t>A(1).The </a:t>
            </a:r>
            <a:r>
              <a:rPr lang="en-US" sz="2800" dirty="0"/>
              <a:t>person </a:t>
            </a:r>
            <a:r>
              <a:rPr lang="en-US" sz="2800" dirty="0" smtClean="0"/>
              <a:t>experienced</a:t>
            </a:r>
            <a:r>
              <a:rPr lang="en-US" sz="2800" dirty="0"/>
              <a:t>, witnessed, or </a:t>
            </a:r>
            <a:r>
              <a:rPr lang="en-US" sz="2800" dirty="0" smtClean="0"/>
              <a:t>was confronted </a:t>
            </a:r>
            <a:r>
              <a:rPr lang="en-US" sz="2800" dirty="0"/>
              <a:t>with an event or events that </a:t>
            </a:r>
            <a:r>
              <a:rPr lang="en-US" sz="2800" dirty="0" smtClean="0"/>
              <a:t>involved </a:t>
            </a:r>
            <a:r>
              <a:rPr lang="en-US" sz="2800" dirty="0"/>
              <a:t>actual or threatened death or serious injury, or a threat to the physical integrity of </a:t>
            </a:r>
            <a:r>
              <a:rPr lang="en-US" sz="2800" dirty="0" smtClean="0"/>
              <a:t>self </a:t>
            </a:r>
            <a:r>
              <a:rPr lang="en-US" sz="2800" dirty="0"/>
              <a:t>or others. </a:t>
            </a:r>
            <a:r>
              <a:rPr lang="en-US" sz="2800" dirty="0" smtClean="0"/>
              <a:t>[E1]</a:t>
            </a:r>
          </a:p>
          <a:p>
            <a:pPr marL="0" indent="0">
              <a:buNone/>
            </a:pPr>
            <a:endParaRPr lang="en-US" sz="2800" dirty="0"/>
          </a:p>
          <a:p>
            <a:pPr marL="514350" indent="-514350">
              <a:buFont typeface="Wingdings" pitchFamily="2" charset="2"/>
              <a:buChar char="Ø"/>
            </a:pPr>
            <a:r>
              <a:rPr lang="en-US" sz="2800" dirty="0" smtClean="0"/>
              <a:t>A(2). The </a:t>
            </a:r>
            <a:r>
              <a:rPr lang="en-US" sz="2800" dirty="0"/>
              <a:t>person's response involved intense fear, helplessness, or horror. </a:t>
            </a:r>
            <a:r>
              <a:rPr lang="en-US" sz="2800" dirty="0" smtClean="0"/>
              <a:t>[E2]</a:t>
            </a:r>
          </a:p>
          <a:p>
            <a:pPr marL="0" indent="0">
              <a:buNone/>
            </a:pPr>
            <a:endParaRPr lang="en-US" sz="2800" dirty="0"/>
          </a:p>
          <a:p>
            <a:pPr marL="514350" indent="-514350">
              <a:buFont typeface="Wingdings" pitchFamily="2" charset="2"/>
              <a:buChar char="Ø"/>
            </a:pPr>
            <a:r>
              <a:rPr lang="en-US" sz="2800" dirty="0" smtClean="0"/>
              <a:t>B. Re-experiencing Symptoms… [E3]</a:t>
            </a:r>
          </a:p>
          <a:p>
            <a:pPr marL="514350" indent="-514350">
              <a:buFont typeface="Wingdings" pitchFamily="2" charset="2"/>
              <a:buChar char="Ø"/>
            </a:pPr>
            <a:r>
              <a:rPr lang="en-US" sz="2800" dirty="0" smtClean="0"/>
              <a:t>C. Avoidant/Numbing Symptoms…</a:t>
            </a:r>
          </a:p>
          <a:p>
            <a:pPr marL="514350" indent="-514350">
              <a:buFont typeface="Wingdings" pitchFamily="2" charset="2"/>
              <a:buChar char="Ø"/>
            </a:pPr>
            <a:r>
              <a:rPr lang="en-US" sz="2800" dirty="0" smtClean="0"/>
              <a:t>D. Hyperarousal Symptoms…</a:t>
            </a:r>
            <a:endParaRPr lang="en-US" sz="2800" dirty="0"/>
          </a:p>
          <a:p>
            <a:pPr marL="514350" indent="-514350">
              <a:buFontTx/>
              <a:buAutoNum type="arabicParenBoth"/>
            </a:pPr>
            <a:endParaRPr lang="en-US" sz="2800" dirty="0"/>
          </a:p>
          <a:p>
            <a:endParaRPr lang="en-US" dirty="0"/>
          </a:p>
        </p:txBody>
      </p:sp>
    </p:spTree>
    <p:extLst>
      <p:ext uri="{BB962C8B-B14F-4D97-AF65-F5344CB8AC3E}">
        <p14:creationId xmlns:p14="http://schemas.microsoft.com/office/powerpoint/2010/main" val="1563323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algn="ctr"/>
            <a:r>
              <a:rPr lang="en-US" dirty="0">
                <a:solidFill>
                  <a:schemeClr val="tx1"/>
                </a:solidFill>
              </a:rPr>
              <a:t>Posttraumatic Stress Disorder </a:t>
            </a:r>
            <a:br>
              <a:rPr lang="en-US" dirty="0">
                <a:solidFill>
                  <a:schemeClr val="tx1"/>
                </a:solidFill>
              </a:rPr>
            </a:br>
            <a:r>
              <a:rPr lang="en-US" dirty="0">
                <a:solidFill>
                  <a:schemeClr val="tx1"/>
                </a:solidFill>
              </a:rPr>
              <a:t>(</a:t>
            </a:r>
            <a:r>
              <a:rPr lang="en-US" dirty="0" smtClean="0">
                <a:solidFill>
                  <a:schemeClr val="tx1"/>
                </a:solidFill>
              </a:rPr>
              <a:t>DSM-5 Proposed)</a:t>
            </a:r>
          </a:p>
        </p:txBody>
      </p:sp>
      <p:sp>
        <p:nvSpPr>
          <p:cNvPr id="49155" name="Rectangle 3"/>
          <p:cNvSpPr>
            <a:spLocks noGrp="1" noChangeArrowheads="1"/>
          </p:cNvSpPr>
          <p:nvPr>
            <p:ph idx="1"/>
          </p:nvPr>
        </p:nvSpPr>
        <p:spPr>
          <a:xfrm>
            <a:off x="457200" y="1600200"/>
            <a:ext cx="8305800" cy="5006454"/>
          </a:xfrm>
        </p:spPr>
        <p:txBody>
          <a:bodyPr>
            <a:noAutofit/>
          </a:bodyPr>
          <a:lstStyle/>
          <a:p>
            <a:pPr marL="514350" indent="-514350">
              <a:buFont typeface="Wingdings" pitchFamily="2" charset="2"/>
              <a:buChar char="Ø"/>
            </a:pPr>
            <a:r>
              <a:rPr lang="en-US" sz="2200" dirty="0" smtClean="0"/>
              <a:t>A. The </a:t>
            </a:r>
            <a:r>
              <a:rPr lang="en-US" sz="2200" dirty="0"/>
              <a:t>person </a:t>
            </a:r>
            <a:r>
              <a:rPr lang="en-US" sz="2200" dirty="0" smtClean="0"/>
              <a:t>was exposed to the following event(s): death or threatened death, actual or threatened serious injury, or actual or threatened sexual violation… </a:t>
            </a:r>
            <a:r>
              <a:rPr lang="en-US" sz="2200" dirty="0"/>
              <a:t>[E1</a:t>
            </a:r>
            <a:r>
              <a:rPr lang="en-US" sz="2200" dirty="0" smtClean="0"/>
              <a:t>]</a:t>
            </a:r>
          </a:p>
          <a:p>
            <a:pPr marL="514350" indent="-514350">
              <a:buFont typeface="Wingdings" pitchFamily="2" charset="2"/>
              <a:buChar char="Ø"/>
            </a:pPr>
            <a:endParaRPr lang="en-US" sz="2200" dirty="0"/>
          </a:p>
          <a:p>
            <a:pPr marL="514350" indent="-514350">
              <a:buFont typeface="Wingdings" pitchFamily="2" charset="2"/>
              <a:buChar char="Ø"/>
            </a:pPr>
            <a:r>
              <a:rPr lang="en-US" sz="2200" dirty="0" smtClean="0"/>
              <a:t>[Eliminates A(2)]</a:t>
            </a:r>
          </a:p>
          <a:p>
            <a:pPr marL="0" indent="0">
              <a:buNone/>
            </a:pPr>
            <a:endParaRPr lang="en-US" sz="2200" dirty="0" smtClean="0"/>
          </a:p>
          <a:p>
            <a:pPr marL="514350" indent="-514350">
              <a:buFont typeface="Wingdings" pitchFamily="2" charset="2"/>
              <a:buChar char="Ø"/>
            </a:pPr>
            <a:r>
              <a:rPr lang="en-US" sz="2200" dirty="0" smtClean="0"/>
              <a:t>B. Re-experiencing [E3]</a:t>
            </a:r>
          </a:p>
          <a:p>
            <a:pPr marL="514350" indent="-514350">
              <a:buFont typeface="Wingdings" pitchFamily="2" charset="2"/>
              <a:buChar char="Ø"/>
            </a:pPr>
            <a:r>
              <a:rPr lang="en-US" sz="2200" dirty="0" smtClean="0"/>
              <a:t>C. Avoidance</a:t>
            </a:r>
          </a:p>
          <a:p>
            <a:pPr marL="514350" indent="-514350">
              <a:buFont typeface="Wingdings" pitchFamily="2" charset="2"/>
              <a:buChar char="Ø"/>
            </a:pPr>
            <a:r>
              <a:rPr lang="en-US" sz="2200" dirty="0" smtClean="0"/>
              <a:t>D. </a:t>
            </a:r>
            <a:r>
              <a:rPr lang="en-US" sz="2200" dirty="0"/>
              <a:t>Negative alterations in cognitions and mood </a:t>
            </a:r>
            <a:r>
              <a:rPr lang="en-US" sz="2200" dirty="0" smtClean="0"/>
              <a:t>that are </a:t>
            </a:r>
            <a:r>
              <a:rPr lang="en-US" sz="2200" dirty="0"/>
              <a:t>associated with the traumatic event(s) (that </a:t>
            </a:r>
            <a:r>
              <a:rPr lang="en-US" sz="2200" dirty="0" smtClean="0"/>
              <a:t>began or </a:t>
            </a:r>
            <a:r>
              <a:rPr lang="en-US" sz="2200" dirty="0"/>
              <a:t>worsened after the traumatic event(s</a:t>
            </a:r>
            <a:r>
              <a:rPr lang="en-US" sz="2200" dirty="0" smtClean="0"/>
              <a:t>)) [E2]</a:t>
            </a:r>
          </a:p>
          <a:p>
            <a:pPr marL="514350" indent="-514350">
              <a:buFont typeface="Wingdings" pitchFamily="2" charset="2"/>
              <a:buChar char="Ø"/>
            </a:pPr>
            <a:r>
              <a:rPr lang="en-US" sz="2200" dirty="0" smtClean="0"/>
              <a:t>E. Arousal</a:t>
            </a:r>
            <a:endParaRPr lang="en-US" sz="2200" dirty="0"/>
          </a:p>
        </p:txBody>
      </p:sp>
    </p:spTree>
    <p:extLst>
      <p:ext uri="{BB962C8B-B14F-4D97-AF65-F5344CB8AC3E}">
        <p14:creationId xmlns:p14="http://schemas.microsoft.com/office/powerpoint/2010/main" val="155481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603250" y="211015"/>
            <a:ext cx="8229600" cy="1143000"/>
          </a:xfrm>
        </p:spPr>
        <p:txBody>
          <a:bodyPr/>
          <a:lstStyle/>
          <a:p>
            <a:pPr algn="ctr"/>
            <a:r>
              <a:rPr lang="en-US" dirty="0" smtClean="0">
                <a:solidFill>
                  <a:schemeClr val="bg1"/>
                </a:solidFill>
              </a:rPr>
              <a:t>“</a:t>
            </a:r>
            <a:r>
              <a:rPr lang="en-US" b="1" dirty="0" smtClean="0">
                <a:solidFill>
                  <a:schemeClr val="bg1"/>
                </a:solidFill>
              </a:rPr>
              <a:t>Trauma</a:t>
            </a:r>
            <a:r>
              <a:rPr lang="en-US" dirty="0" smtClean="0">
                <a:solidFill>
                  <a:schemeClr val="bg1"/>
                </a:solidFill>
              </a:rPr>
              <a:t>”</a:t>
            </a:r>
          </a:p>
        </p:txBody>
      </p:sp>
      <p:sp>
        <p:nvSpPr>
          <p:cNvPr id="4" name="TextBox 3"/>
          <p:cNvSpPr txBox="1"/>
          <p:nvPr/>
        </p:nvSpPr>
        <p:spPr>
          <a:xfrm>
            <a:off x="444500" y="1371600"/>
            <a:ext cx="317500" cy="2862322"/>
          </a:xfrm>
          <a:prstGeom prst="rect">
            <a:avLst/>
          </a:prstGeom>
          <a:solidFill>
            <a:schemeClr val="accent4">
              <a:lumMod val="20000"/>
              <a:lumOff val="80000"/>
            </a:schemeClr>
          </a:solidFill>
          <a:ln>
            <a:solidFill>
              <a:schemeClr val="tx2">
                <a:lumMod val="20000"/>
                <a:lumOff val="80000"/>
              </a:schemeClr>
            </a:solidFill>
          </a:ln>
        </p:spPr>
        <p:txBody>
          <a:bodyPr wrap="square">
            <a:spAutoFit/>
          </a:bodyPr>
          <a:lstStyle/>
          <a:p>
            <a:pPr>
              <a:defRPr/>
            </a:pPr>
            <a:r>
              <a:rPr lang="en-US" dirty="0">
                <a:solidFill>
                  <a:prstClr val="black"/>
                </a:solidFill>
              </a:rPr>
              <a:t>Complexity</a:t>
            </a:r>
          </a:p>
        </p:txBody>
      </p:sp>
      <p:graphicFrame>
        <p:nvGraphicFramePr>
          <p:cNvPr id="3" name="Diagram 2" descr="The entire graphic is contained in a triangle with three sections and beginning in the bottom of the triangle moving upward. The bottom section is entitled “Trauma Events, the middle section is entitled “Trauma Effects” and the top section is entitled “PTSD Cluster”.    &#10;&#10;The left side of the graphic has a long narrow rectangle labeled “Complexity” to denote the complex characteristics of trauma. &#10;" title="Trauma"/>
          <p:cNvGraphicFramePr/>
          <p:nvPr>
            <p:extLst>
              <p:ext uri="{D42A27DB-BD31-4B8C-83A1-F6EECF244321}">
                <p14:modId xmlns:p14="http://schemas.microsoft.com/office/powerpoint/2010/main" val="742937518"/>
              </p:ext>
            </p:extLst>
          </p:nvPr>
        </p:nvGraphicFramePr>
        <p:xfrm>
          <a:off x="1371600" y="1143000"/>
          <a:ext cx="6781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7026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229600" cy="1066800"/>
          </a:xfrm>
        </p:spPr>
        <p:txBody>
          <a:bodyPr>
            <a:normAutofit/>
          </a:bodyPr>
          <a:lstStyle/>
          <a:p>
            <a:pPr algn="ctr"/>
            <a:r>
              <a:rPr lang="en-US" sz="2800" b="1" dirty="0"/>
              <a:t>Webinar Agenda</a:t>
            </a:r>
          </a:p>
        </p:txBody>
      </p:sp>
      <p:sp>
        <p:nvSpPr>
          <p:cNvPr id="3" name="Content Placeholder 2"/>
          <p:cNvSpPr>
            <a:spLocks noGrp="1"/>
          </p:cNvSpPr>
          <p:nvPr>
            <p:ph idx="1"/>
          </p:nvPr>
        </p:nvSpPr>
        <p:spPr>
          <a:xfrm>
            <a:off x="457200" y="1600200"/>
            <a:ext cx="8229600" cy="5105400"/>
          </a:xfrm>
        </p:spPr>
        <p:txBody>
          <a:bodyPr>
            <a:normAutofit/>
          </a:bodyPr>
          <a:lstStyle/>
          <a:p>
            <a:pPr marL="109728" indent="0">
              <a:buNone/>
            </a:pPr>
            <a:endParaRPr lang="en-US" sz="1800" b="1" dirty="0" smtClean="0"/>
          </a:p>
          <a:p>
            <a:pPr>
              <a:buFont typeface="Arial" pitchFamily="34" charset="0"/>
              <a:buChar char="•"/>
            </a:pPr>
            <a:r>
              <a:rPr lang="en-US" sz="1800" b="1" dirty="0" err="1" smtClean="0"/>
              <a:t>Larke</a:t>
            </a:r>
            <a:r>
              <a:rPr lang="en-US" sz="1800" b="1" dirty="0" smtClean="0"/>
              <a:t> </a:t>
            </a:r>
            <a:r>
              <a:rPr lang="en-US" sz="1800" b="1" dirty="0" err="1"/>
              <a:t>Nahme</a:t>
            </a:r>
            <a:r>
              <a:rPr lang="en-US" sz="1800" b="1" dirty="0"/>
              <a:t> Huang, </a:t>
            </a:r>
            <a:r>
              <a:rPr lang="en-US" sz="1800" b="1" dirty="0" smtClean="0"/>
              <a:t>Ph.D.: </a:t>
            </a:r>
            <a:r>
              <a:rPr lang="en-US" sz="1800" i="1" dirty="0"/>
              <a:t>Welcome and Introductions; Developing SAMHSA’s Framework for Trauma</a:t>
            </a:r>
          </a:p>
          <a:p>
            <a:pPr marL="109728" indent="0">
              <a:buNone/>
            </a:pPr>
            <a:endParaRPr lang="en-US" sz="1000" dirty="0"/>
          </a:p>
          <a:p>
            <a:r>
              <a:rPr lang="en-US" sz="1800" b="1" dirty="0" smtClean="0"/>
              <a:t>NC: </a:t>
            </a:r>
            <a:r>
              <a:rPr lang="en-US" sz="1800" i="1" dirty="0" smtClean="0"/>
              <a:t>An overview of his lived experience  in out-of-home care and his role as a peer specialist </a:t>
            </a:r>
          </a:p>
          <a:p>
            <a:pPr marL="109728" indent="0">
              <a:buNone/>
            </a:pPr>
            <a:endParaRPr lang="en-US" sz="1000" i="1" dirty="0" smtClean="0"/>
          </a:p>
          <a:p>
            <a:r>
              <a:rPr lang="en-US" sz="1800" b="1" dirty="0"/>
              <a:t>Gene Griffin, J.D., Ph.D</a:t>
            </a:r>
            <a:r>
              <a:rPr lang="en-US" sz="1800" b="1" dirty="0" smtClean="0"/>
              <a:t>.: </a:t>
            </a:r>
            <a:r>
              <a:rPr lang="en-US" sz="1800" i="1" dirty="0"/>
              <a:t>Trauma and the Three </a:t>
            </a:r>
            <a:r>
              <a:rPr lang="en-US" sz="1800" i="1" dirty="0" smtClean="0"/>
              <a:t>E’s</a:t>
            </a:r>
          </a:p>
          <a:p>
            <a:endParaRPr lang="en-US" sz="1000" i="1" dirty="0"/>
          </a:p>
          <a:p>
            <a:r>
              <a:rPr lang="en-US" sz="1800" b="1" dirty="0"/>
              <a:t>Julian D. </a:t>
            </a:r>
            <a:r>
              <a:rPr lang="en-US" sz="1800" b="1" dirty="0" smtClean="0"/>
              <a:t>Ford, Ph.D.:</a:t>
            </a:r>
            <a:r>
              <a:rPr lang="en-US" sz="1800" dirty="0" smtClean="0"/>
              <a:t> </a:t>
            </a:r>
            <a:r>
              <a:rPr lang="en-US" sz="1800" i="1" dirty="0" smtClean="0"/>
              <a:t>Helping </a:t>
            </a:r>
            <a:r>
              <a:rPr lang="en-US" sz="1800" i="1" dirty="0"/>
              <a:t>Children (and Families and Communities) Recover from </a:t>
            </a:r>
            <a:r>
              <a:rPr lang="en-US" sz="1800" i="1" dirty="0" smtClean="0"/>
              <a:t>Trauma</a:t>
            </a:r>
          </a:p>
          <a:p>
            <a:endParaRPr lang="en-US" sz="800" i="1" dirty="0" smtClean="0"/>
          </a:p>
          <a:p>
            <a:r>
              <a:rPr lang="en-US" sz="1800" b="1" dirty="0" smtClean="0"/>
              <a:t>Charles Wilson: </a:t>
            </a:r>
            <a:r>
              <a:rPr lang="en-US" sz="1800" i="1" dirty="0"/>
              <a:t>The Emergence of Trauma- Informed Child Welfare </a:t>
            </a:r>
            <a:r>
              <a:rPr lang="en-US" sz="1800" i="1" dirty="0" smtClean="0"/>
              <a:t>Systems</a:t>
            </a:r>
          </a:p>
          <a:p>
            <a:pPr marL="109728" indent="0">
              <a:buNone/>
            </a:pPr>
            <a:endParaRPr lang="en-US" sz="800" i="1" dirty="0" smtClean="0"/>
          </a:p>
          <a:p>
            <a:r>
              <a:rPr lang="en-US" sz="1800" b="1" dirty="0" smtClean="0"/>
              <a:t>LS:</a:t>
            </a:r>
            <a:r>
              <a:rPr lang="en-US" sz="1800" dirty="0" smtClean="0"/>
              <a:t> </a:t>
            </a:r>
            <a:r>
              <a:rPr lang="en-US" sz="1800" i="1" dirty="0"/>
              <a:t>An overview of her experience in foster care and her journey to becoming a law student, community advocate, and public </a:t>
            </a:r>
            <a:r>
              <a:rPr lang="en-US" sz="1800" i="1" dirty="0" smtClean="0"/>
              <a:t>speaker</a:t>
            </a:r>
          </a:p>
          <a:p>
            <a:pPr marL="109728" indent="0">
              <a:buNone/>
            </a:pPr>
            <a:endParaRPr lang="en-US" sz="900" i="1" dirty="0" smtClean="0"/>
          </a:p>
          <a:p>
            <a:r>
              <a:rPr lang="en-US" sz="1800" b="1" dirty="0" smtClean="0"/>
              <a:t>Question and Answer</a:t>
            </a:r>
            <a:endParaRPr lang="en-US" sz="2400" i="1" dirty="0"/>
          </a:p>
        </p:txBody>
      </p:sp>
    </p:spTree>
    <p:extLst>
      <p:ext uri="{BB962C8B-B14F-4D97-AF65-F5344CB8AC3E}">
        <p14:creationId xmlns:p14="http://schemas.microsoft.com/office/powerpoint/2010/main" val="741507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43000"/>
          </a:xfrm>
        </p:spPr>
        <p:txBody>
          <a:bodyPr>
            <a:normAutofit fontScale="90000"/>
          </a:bodyPr>
          <a:lstStyle/>
          <a:p>
            <a:pPr algn="ctr"/>
            <a:r>
              <a:rPr lang="en-US" b="1" dirty="0" smtClean="0">
                <a:solidFill>
                  <a:schemeClr val="tx1"/>
                </a:solidFill>
              </a:rPr>
              <a:t>Trauma in Child Welfare Per </a:t>
            </a:r>
            <a:r>
              <a:rPr lang="en-US" b="1" dirty="0">
                <a:solidFill>
                  <a:schemeClr val="tx1"/>
                </a:solidFill>
              </a:rPr>
              <a:t>1000 </a:t>
            </a:r>
            <a:r>
              <a:rPr lang="en-US" b="1" dirty="0" smtClean="0">
                <a:solidFill>
                  <a:schemeClr val="tx1"/>
                </a:solidFill>
              </a:rPr>
              <a:t>Children </a:t>
            </a:r>
            <a:r>
              <a:rPr lang="en-US" sz="3600" b="1" dirty="0" smtClean="0">
                <a:solidFill>
                  <a:schemeClr val="tx1"/>
                </a:solidFill>
              </a:rPr>
              <a:t>(Illinois Data, N&gt;14,000)</a:t>
            </a:r>
            <a:endParaRPr lang="en-US" sz="3600" b="1" dirty="0">
              <a:solidFill>
                <a:schemeClr val="tx1"/>
              </a:solidFill>
            </a:endParaRPr>
          </a:p>
        </p:txBody>
      </p:sp>
      <p:graphicFrame>
        <p:nvGraphicFramePr>
          <p:cNvPr id="4" name="Content Placeholder 3" descr="Bar chart with 3 bars. The Y axis spans from 0 to 1000. The X axis has 3 bars which are titled Any Event (with a data point of 951) Trauma Symptoms (with a data point of 281), and PTSD (with a data point of 29)." title="Trauma in Child Welfare Per 1000 Children (Illinois Data, N&gt;14,000)"/>
          <p:cNvGraphicFramePr>
            <a:graphicFrameLocks noGrp="1"/>
          </p:cNvGraphicFramePr>
          <p:nvPr>
            <p:ph idx="1"/>
            <p:extLst>
              <p:ext uri="{D42A27DB-BD31-4B8C-83A1-F6EECF244321}">
                <p14:modId xmlns:p14="http://schemas.microsoft.com/office/powerpoint/2010/main" val="317419049"/>
              </p:ext>
            </p:extLst>
          </p:nvPr>
        </p:nvGraphicFramePr>
        <p:xfrm>
          <a:off x="609600" y="1600200"/>
          <a:ext cx="8229600" cy="4525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058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00200"/>
            <a:ext cx="7772400" cy="1470025"/>
          </a:xfrm>
        </p:spPr>
        <p:txBody>
          <a:bodyPr/>
          <a:lstStyle/>
          <a:p>
            <a:r>
              <a:rPr lang="en-US" dirty="0">
                <a:latin typeface="Times New Roman" pitchFamily="18" charset="0"/>
                <a:cs typeface="Times New Roman" pitchFamily="18" charset="0"/>
              </a:rPr>
              <a:t>Helping Children (and Families and Communities) Recover from Trauma</a:t>
            </a:r>
            <a:r>
              <a:rPr lang="en-US" dirty="0">
                <a:cs typeface="Times New Roman" pitchFamily="18" charset="0"/>
              </a:rPr>
              <a:t/>
            </a:r>
            <a:br>
              <a:rPr lang="en-US" dirty="0">
                <a:cs typeface="Times New Roman" pitchFamily="18" charset="0"/>
              </a:rPr>
            </a:br>
            <a:endParaRPr lang="en-US" dirty="0"/>
          </a:p>
        </p:txBody>
      </p:sp>
      <p:sp>
        <p:nvSpPr>
          <p:cNvPr id="7170" name="Rectangle 3"/>
          <p:cNvSpPr>
            <a:spLocks noGrp="1" noChangeArrowheads="1"/>
          </p:cNvSpPr>
          <p:nvPr>
            <p:ph type="subTitle" idx="1"/>
          </p:nvPr>
        </p:nvSpPr>
        <p:spPr/>
        <p:txBody>
          <a:bodyPr/>
          <a:lstStyle/>
          <a:p>
            <a:r>
              <a:rPr lang="en-US" smtClean="0"/>
              <a:t>Julian D. Ford</a:t>
            </a:r>
          </a:p>
          <a:p>
            <a:r>
              <a:rPr lang="en-US" smtClean="0"/>
              <a:t>University of Connecticut School of Medicine  </a:t>
            </a:r>
          </a:p>
          <a:p>
            <a:r>
              <a:rPr lang="en-US" smtClean="0"/>
              <a:t>jford@uchc.edu</a:t>
            </a:r>
            <a:endParaRPr lang="en-US" dirty="0" smtClean="0"/>
          </a:p>
        </p:txBody>
      </p:sp>
    </p:spTree>
    <p:extLst>
      <p:ext uri="{BB962C8B-B14F-4D97-AF65-F5344CB8AC3E}">
        <p14:creationId xmlns:p14="http://schemas.microsoft.com/office/powerpoint/2010/main" val="3851583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457200"/>
            <a:ext cx="8915400" cy="609600"/>
          </a:xfrm>
        </p:spPr>
        <p:txBody>
          <a:bodyPr/>
          <a:lstStyle/>
          <a:p>
            <a:pPr eaLnBrk="1" hangingPunct="1"/>
            <a:r>
              <a:rPr lang="en-US" dirty="0" smtClean="0"/>
              <a:t>Trauma Often Strikes Twice (or more often): 1 in 5 American Children are </a:t>
            </a:r>
            <a:r>
              <a:rPr lang="en-US" u="sng" dirty="0" smtClean="0"/>
              <a:t>Poly</a:t>
            </a:r>
            <a:r>
              <a:rPr lang="en-US" dirty="0" smtClean="0"/>
              <a:t>-victims</a:t>
            </a:r>
          </a:p>
        </p:txBody>
      </p:sp>
      <p:sp>
        <p:nvSpPr>
          <p:cNvPr id="3075" name="Rectangle 3"/>
          <p:cNvSpPr>
            <a:spLocks noGrp="1" noChangeArrowheads="1"/>
          </p:cNvSpPr>
          <p:nvPr>
            <p:ph type="body" sz="half" idx="1"/>
          </p:nvPr>
        </p:nvSpPr>
        <p:spPr>
          <a:xfrm>
            <a:off x="0" y="1676400"/>
            <a:ext cx="8991600" cy="4419600"/>
          </a:xfrm>
        </p:spPr>
        <p:txBody>
          <a:bodyPr/>
          <a:lstStyle/>
          <a:p>
            <a:pPr marL="0" indent="0" algn="ctr" eaLnBrk="1" hangingPunct="1">
              <a:buFontTx/>
              <a:buNone/>
            </a:pPr>
            <a:r>
              <a:rPr lang="en-US" sz="3200" dirty="0" smtClean="0">
                <a:ln w="3175">
                  <a:noFill/>
                </a:ln>
                <a:solidFill>
                  <a:srgbClr val="FF0066"/>
                </a:solidFill>
                <a:latin typeface="Arial Black" pitchFamily="34" charset="0"/>
              </a:rPr>
              <a:t>Poly-victimization: exposure to multiple </a:t>
            </a:r>
            <a:r>
              <a:rPr lang="en-US" sz="3200" b="1" i="1" u="sng" dirty="0" smtClean="0">
                <a:ln w="3175">
                  <a:noFill/>
                </a:ln>
                <a:solidFill>
                  <a:srgbClr val="FF0066"/>
                </a:solidFill>
                <a:latin typeface="Arial Black" pitchFamily="34" charset="0"/>
              </a:rPr>
              <a:t>types</a:t>
            </a:r>
            <a:r>
              <a:rPr lang="en-US" sz="3200" dirty="0" smtClean="0">
                <a:ln w="3175">
                  <a:noFill/>
                </a:ln>
                <a:solidFill>
                  <a:srgbClr val="FF0066"/>
                </a:solidFill>
                <a:latin typeface="Arial Black" pitchFamily="34" charset="0"/>
              </a:rPr>
              <a:t> of traumatic victimization</a:t>
            </a:r>
          </a:p>
          <a:p>
            <a:pPr marL="0" indent="0" algn="ctr" eaLnBrk="1" hangingPunct="1">
              <a:buFontTx/>
              <a:buNone/>
            </a:pPr>
            <a:endParaRPr lang="en-US" sz="900" dirty="0" smtClean="0">
              <a:solidFill>
                <a:srgbClr val="FF0066"/>
              </a:solidFill>
              <a:latin typeface="Arial Black" pitchFamily="34" charset="0"/>
            </a:endParaRPr>
          </a:p>
          <a:p>
            <a:pPr marL="457200" lvl="1" eaLnBrk="1" hangingPunct="1">
              <a:spcBef>
                <a:spcPts val="1200"/>
              </a:spcBef>
              <a:buFont typeface="Wingdings" pitchFamily="2" charset="2"/>
              <a:buChar char="Ø"/>
            </a:pPr>
            <a:r>
              <a:rPr lang="en-US" sz="3000" dirty="0" smtClean="0"/>
              <a:t>Nationally representative sample of 2,030 U.S. children, </a:t>
            </a:r>
            <a:r>
              <a:rPr lang="en-US" sz="3000" dirty="0" smtClean="0">
                <a:solidFill>
                  <a:srgbClr val="00FFFF"/>
                </a:solidFill>
              </a:rPr>
              <a:t>22%</a:t>
            </a:r>
            <a:r>
              <a:rPr lang="en-US" sz="3000" dirty="0" smtClean="0"/>
              <a:t> had 4+ types of victimization in </a:t>
            </a:r>
            <a:r>
              <a:rPr lang="en-US" sz="3000" i="1" dirty="0" smtClean="0"/>
              <a:t>past year </a:t>
            </a:r>
            <a:r>
              <a:rPr lang="en-US" sz="3000" dirty="0" smtClean="0"/>
              <a:t>(</a:t>
            </a:r>
            <a:r>
              <a:rPr lang="en-US" sz="3000" dirty="0" err="1" smtClean="0"/>
              <a:t>Finkelhor</a:t>
            </a:r>
            <a:r>
              <a:rPr lang="en-US" sz="3000" dirty="0" smtClean="0"/>
              <a:t>, </a:t>
            </a:r>
            <a:r>
              <a:rPr lang="en-US" sz="3000" dirty="0" err="1" smtClean="0"/>
              <a:t>Ormrod</a:t>
            </a:r>
            <a:r>
              <a:rPr lang="en-US" sz="3000" dirty="0" smtClean="0"/>
              <a:t>, and Turner, 2007)</a:t>
            </a:r>
          </a:p>
          <a:p>
            <a:pPr marL="457200" lvl="1" eaLnBrk="1" hangingPunct="1">
              <a:spcBef>
                <a:spcPts val="1200"/>
              </a:spcBef>
              <a:buFont typeface="Wingdings" pitchFamily="2" charset="2"/>
              <a:buChar char="Ø"/>
            </a:pPr>
            <a:r>
              <a:rPr lang="en-US" sz="3000" dirty="0" smtClean="0"/>
              <a:t>Nationally representative sample of 3351 U.S. teens, </a:t>
            </a:r>
            <a:r>
              <a:rPr lang="en-US" sz="3000" dirty="0" smtClean="0">
                <a:solidFill>
                  <a:srgbClr val="00FFFF"/>
                </a:solidFill>
              </a:rPr>
              <a:t>8-17%</a:t>
            </a:r>
            <a:r>
              <a:rPr lang="en-US" sz="3000" dirty="0" smtClean="0"/>
              <a:t> had on average 5-10 (of 24) types of victimization lifetime (Ford, </a:t>
            </a:r>
            <a:r>
              <a:rPr lang="en-US" sz="3000" dirty="0" err="1" smtClean="0"/>
              <a:t>Elhai</a:t>
            </a:r>
            <a:r>
              <a:rPr lang="en-US" sz="3000" dirty="0" smtClean="0"/>
              <a:t>, Connor, &amp; </a:t>
            </a:r>
            <a:r>
              <a:rPr lang="en-US" sz="3000" dirty="0" err="1" smtClean="0"/>
              <a:t>Frueh</a:t>
            </a:r>
            <a:r>
              <a:rPr lang="en-US" sz="3000" dirty="0" smtClean="0"/>
              <a:t>, 2010)</a:t>
            </a:r>
          </a:p>
          <a:p>
            <a:pPr marL="457200" lvl="1" eaLnBrk="1" hangingPunct="1">
              <a:spcBef>
                <a:spcPts val="1200"/>
              </a:spcBef>
              <a:buFont typeface="Wingdings" pitchFamily="2" charset="2"/>
              <a:buChar char="Ø"/>
            </a:pPr>
            <a:endParaRPr lang="en-US" sz="2200" dirty="0" smtClean="0"/>
          </a:p>
        </p:txBody>
      </p:sp>
    </p:spTree>
    <p:extLst>
      <p:ext uri="{BB962C8B-B14F-4D97-AF65-F5344CB8AC3E}">
        <p14:creationId xmlns:p14="http://schemas.microsoft.com/office/powerpoint/2010/main" val="1180212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457200"/>
            <a:ext cx="8915400" cy="838200"/>
          </a:xfrm>
        </p:spPr>
        <p:txBody>
          <a:bodyPr/>
          <a:lstStyle/>
          <a:p>
            <a:pPr eaLnBrk="1" hangingPunct="1"/>
            <a:r>
              <a:rPr lang="en-US" dirty="0" smtClean="0"/>
              <a:t>As Many as </a:t>
            </a:r>
            <a:r>
              <a:rPr lang="en-US" sz="4800" i="1" dirty="0" smtClean="0"/>
              <a:t>Half</a:t>
            </a:r>
            <a:r>
              <a:rPr lang="en-US" dirty="0" smtClean="0"/>
              <a:t> of All Children in the Mental Health, Child Welfare, and Juvenile Justice Systems are Poly-victims</a:t>
            </a:r>
          </a:p>
        </p:txBody>
      </p:sp>
      <p:sp>
        <p:nvSpPr>
          <p:cNvPr id="4099" name="Rectangle 3"/>
          <p:cNvSpPr>
            <a:spLocks noGrp="1" noChangeArrowheads="1"/>
          </p:cNvSpPr>
          <p:nvPr>
            <p:ph type="body" sz="half" idx="1"/>
          </p:nvPr>
        </p:nvSpPr>
        <p:spPr>
          <a:xfrm>
            <a:off x="0" y="1295400"/>
            <a:ext cx="9144000" cy="4572000"/>
          </a:xfrm>
        </p:spPr>
        <p:txBody>
          <a:bodyPr/>
          <a:lstStyle/>
          <a:p>
            <a:pPr marL="457200" lvl="1" eaLnBrk="1" hangingPunct="1">
              <a:buFont typeface="Wingdings" pitchFamily="2" charset="2"/>
              <a:buChar char="Ø"/>
            </a:pPr>
            <a:endParaRPr lang="en-US" sz="2200" dirty="0" smtClean="0"/>
          </a:p>
          <a:p>
            <a:pPr marL="457200" lvl="1" eaLnBrk="1" hangingPunct="1">
              <a:buFont typeface="Wingdings" pitchFamily="2" charset="2"/>
              <a:buChar char="Ø"/>
            </a:pPr>
            <a:r>
              <a:rPr lang="en-US" sz="3400" dirty="0" smtClean="0"/>
              <a:t>397 children in residential treatment: </a:t>
            </a:r>
            <a:r>
              <a:rPr lang="en-US" sz="3400" b="1" dirty="0" smtClean="0">
                <a:solidFill>
                  <a:srgbClr val="00FFFF"/>
                </a:solidFill>
              </a:rPr>
              <a:t>52%</a:t>
            </a:r>
            <a:r>
              <a:rPr lang="en-US" sz="3400" b="1" dirty="0" smtClean="0"/>
              <a:t> </a:t>
            </a:r>
            <a:r>
              <a:rPr lang="en-US" sz="3400" dirty="0" smtClean="0"/>
              <a:t>had histories of abuse AND impaired caregivers AND multiple out-of-home placements (Ford, Connor, &amp; Hawke, 2009)</a:t>
            </a:r>
          </a:p>
          <a:p>
            <a:pPr marL="457200" lvl="1" eaLnBrk="1" hangingPunct="1">
              <a:buFont typeface="Wingdings" pitchFamily="2" charset="2"/>
              <a:buChar char="Ø"/>
            </a:pPr>
            <a:r>
              <a:rPr lang="en-US" sz="3400" dirty="0" smtClean="0"/>
              <a:t>1959 youth in juvenile detention: </a:t>
            </a:r>
            <a:r>
              <a:rPr lang="en-US" sz="3400" b="1" dirty="0" smtClean="0">
                <a:solidFill>
                  <a:srgbClr val="00FFFF"/>
                </a:solidFill>
              </a:rPr>
              <a:t>41%</a:t>
            </a:r>
            <a:r>
              <a:rPr lang="en-US" sz="3400" b="1" dirty="0" smtClean="0"/>
              <a:t> </a:t>
            </a:r>
            <a:r>
              <a:rPr lang="en-US" sz="3400" dirty="0" smtClean="0"/>
              <a:t>were poly-victims – having experienced on average, 9-11 </a:t>
            </a:r>
            <a:r>
              <a:rPr lang="en-US" sz="3400" b="1" i="1" dirty="0" smtClean="0"/>
              <a:t>types </a:t>
            </a:r>
            <a:r>
              <a:rPr lang="en-US" sz="3400" dirty="0" smtClean="0"/>
              <a:t>of potentially traumatic </a:t>
            </a:r>
            <a:r>
              <a:rPr lang="en-US" sz="3200" dirty="0" smtClean="0"/>
              <a:t>victimization (Ford, Grasso, &amp; Hawke, in press)</a:t>
            </a:r>
          </a:p>
          <a:p>
            <a:pPr marL="457200" lvl="1" eaLnBrk="1" hangingPunct="1">
              <a:buFont typeface="Wingdings" pitchFamily="2" charset="2"/>
              <a:buChar char="Ø"/>
            </a:pPr>
            <a:endParaRPr lang="en-US" sz="2200" dirty="0" smtClean="0"/>
          </a:p>
          <a:p>
            <a:pPr marL="457200" lvl="1" eaLnBrk="1" hangingPunct="1">
              <a:buFont typeface="Wingdings" pitchFamily="2" charset="2"/>
              <a:buChar char="Ø"/>
            </a:pPr>
            <a:endParaRPr lang="en-US" sz="2200" dirty="0" smtClean="0"/>
          </a:p>
        </p:txBody>
      </p:sp>
    </p:spTree>
    <p:extLst>
      <p:ext uri="{BB962C8B-B14F-4D97-AF65-F5344CB8AC3E}">
        <p14:creationId xmlns:p14="http://schemas.microsoft.com/office/powerpoint/2010/main" val="1704976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2514600"/>
          </a:xfrm>
        </p:spPr>
        <p:txBody>
          <a:bodyPr/>
          <a:lstStyle/>
          <a:p>
            <a:pPr eaLnBrk="1" fontAlgn="auto" hangingPunct="1">
              <a:spcAft>
                <a:spcPts val="0"/>
              </a:spcAft>
              <a:defRPr/>
            </a:pPr>
            <a:r>
              <a:rPr lang="en-US" sz="4000" dirty="0" smtClean="0"/>
              <a:t>The Common Denominator in the Emotional/Behavioral/Social and Learning Problems  of Poly-victimization</a:t>
            </a:r>
            <a:endParaRPr lang="en-US" sz="4000" dirty="0"/>
          </a:p>
        </p:txBody>
      </p:sp>
      <p:sp>
        <p:nvSpPr>
          <p:cNvPr id="11267" name="Rectangle 3"/>
          <p:cNvSpPr>
            <a:spLocks noGrp="1" noChangeArrowheads="1"/>
          </p:cNvSpPr>
          <p:nvPr>
            <p:ph idx="1"/>
          </p:nvPr>
        </p:nvSpPr>
        <p:spPr>
          <a:xfrm>
            <a:off x="0" y="2971800"/>
            <a:ext cx="9144000" cy="3200400"/>
          </a:xfrm>
        </p:spPr>
        <p:txBody>
          <a:bodyPr>
            <a:normAutofit fontScale="92500"/>
          </a:bodyPr>
          <a:lstStyle/>
          <a:p>
            <a:pPr marL="182880" indent="-411480" algn="ctr" eaLnBrk="1" fontAlgn="auto" hangingPunct="1">
              <a:spcAft>
                <a:spcPts val="0"/>
              </a:spcAft>
              <a:buClr>
                <a:schemeClr val="tx1">
                  <a:shade val="95000"/>
                </a:schemeClr>
              </a:buClr>
              <a:buFontTx/>
              <a:buNone/>
              <a:defRPr/>
            </a:pPr>
            <a:r>
              <a:rPr lang="en-US" sz="4400" b="1" i="1" dirty="0" smtClean="0"/>
              <a:t>Chronic Survival Coping</a:t>
            </a:r>
          </a:p>
          <a:p>
            <a:pPr marL="182880" indent="-411480" algn="ctr" eaLnBrk="1" fontAlgn="auto" hangingPunct="1">
              <a:spcAft>
                <a:spcPts val="0"/>
              </a:spcAft>
              <a:buClr>
                <a:srgbClr val="45F315"/>
              </a:buClr>
              <a:defRPr/>
            </a:pPr>
            <a:r>
              <a:rPr lang="en-US" sz="4400" b="1" dirty="0" err="1" smtClean="0">
                <a:solidFill>
                  <a:srgbClr val="00F26D"/>
                </a:solidFill>
              </a:rPr>
              <a:t>Hypervigilance</a:t>
            </a:r>
            <a:r>
              <a:rPr lang="en-US" sz="4400" b="1" dirty="0" smtClean="0">
                <a:solidFill>
                  <a:srgbClr val="00F26D"/>
                </a:solidFill>
              </a:rPr>
              <a:t> (Distrustful/On Edge)</a:t>
            </a:r>
          </a:p>
          <a:p>
            <a:pPr marL="182880" indent="-411480" algn="ctr" eaLnBrk="1" fontAlgn="auto" hangingPunct="1">
              <a:spcAft>
                <a:spcPts val="0"/>
              </a:spcAft>
              <a:buClr>
                <a:srgbClr val="45F315"/>
              </a:buClr>
              <a:defRPr/>
            </a:pPr>
            <a:r>
              <a:rPr lang="en-US" sz="4400" b="1" dirty="0" smtClean="0">
                <a:solidFill>
                  <a:srgbClr val="00F26D"/>
                </a:solidFill>
              </a:rPr>
              <a:t>Reactive Aggression (Overt or Covert)</a:t>
            </a:r>
          </a:p>
          <a:p>
            <a:pPr marL="182880" indent="-411480" algn="ctr" eaLnBrk="1" fontAlgn="auto" hangingPunct="1">
              <a:spcAft>
                <a:spcPts val="0"/>
              </a:spcAft>
              <a:buClr>
                <a:srgbClr val="45F315"/>
              </a:buClr>
              <a:defRPr/>
            </a:pPr>
            <a:r>
              <a:rPr lang="en-US" sz="4400" b="1" dirty="0" smtClean="0">
                <a:solidFill>
                  <a:srgbClr val="00F26D"/>
                </a:solidFill>
              </a:rPr>
              <a:t>Hopelessness Masked as Indifference</a:t>
            </a:r>
            <a:endParaRPr lang="en-US" sz="4800" b="1" dirty="0" smtClean="0">
              <a:solidFill>
                <a:srgbClr val="00F26D"/>
              </a:solidFill>
            </a:endParaRPr>
          </a:p>
        </p:txBody>
      </p:sp>
    </p:spTree>
    <p:extLst>
      <p:ext uri="{BB962C8B-B14F-4D97-AF65-F5344CB8AC3E}">
        <p14:creationId xmlns:p14="http://schemas.microsoft.com/office/powerpoint/2010/main" val="159367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371600"/>
          </a:xfrm>
        </p:spPr>
        <p:txBody>
          <a:bodyPr>
            <a:normAutofit/>
          </a:bodyPr>
          <a:lstStyle/>
          <a:p>
            <a:pPr eaLnBrk="1" fontAlgn="auto" hangingPunct="1">
              <a:spcAft>
                <a:spcPts val="0"/>
              </a:spcAft>
              <a:defRPr/>
            </a:pPr>
            <a:r>
              <a:rPr lang="en-US" i="1" dirty="0" smtClean="0"/>
              <a:t>Posttraumatic Survival Coping – </a:t>
            </a:r>
            <a:r>
              <a:rPr lang="en-US" i="1" dirty="0" smtClean="0">
                <a:solidFill>
                  <a:srgbClr val="FF0066"/>
                </a:solidFill>
              </a:rPr>
              <a:t>A Learning Brain Shifts into </a:t>
            </a:r>
            <a:r>
              <a:rPr lang="en-US" sz="4800" i="1" dirty="0" smtClean="0">
                <a:solidFill>
                  <a:srgbClr val="FF0066"/>
                </a:solidFill>
              </a:rPr>
              <a:t>Survival Mode</a:t>
            </a:r>
            <a:endParaRPr lang="en-US" sz="4800" dirty="0">
              <a:solidFill>
                <a:srgbClr val="FF0066"/>
              </a:solidFill>
              <a:effectLst>
                <a:outerShdw blurRad="38100" dist="38100" dir="2700000" algn="tl">
                  <a:srgbClr val="000000"/>
                </a:outerShdw>
              </a:effectLst>
            </a:endParaRPr>
          </a:p>
        </p:txBody>
      </p:sp>
      <p:sp>
        <p:nvSpPr>
          <p:cNvPr id="6147" name="Rectangle 3"/>
          <p:cNvSpPr>
            <a:spLocks noGrp="1" noChangeArrowheads="1"/>
          </p:cNvSpPr>
          <p:nvPr>
            <p:ph idx="1"/>
          </p:nvPr>
        </p:nvSpPr>
        <p:spPr>
          <a:xfrm>
            <a:off x="228600" y="1371600"/>
            <a:ext cx="8534400" cy="4572000"/>
          </a:xfrm>
        </p:spPr>
        <p:txBody>
          <a:bodyPr/>
          <a:lstStyle/>
          <a:p>
            <a:pPr algn="ctr" eaLnBrk="1" hangingPunct="1"/>
            <a:r>
              <a:rPr lang="en-US" sz="3200" b="1" i="1" dirty="0" smtClean="0"/>
              <a:t>Can’t stop and think, or think past the immediate problem or threat</a:t>
            </a:r>
          </a:p>
          <a:p>
            <a:pPr algn="ctr" eaLnBrk="1" hangingPunct="1"/>
            <a:r>
              <a:rPr lang="en-US" sz="3200" b="1" i="1" dirty="0" smtClean="0"/>
              <a:t>Can’t let go of grudges/resentments</a:t>
            </a:r>
          </a:p>
          <a:p>
            <a:pPr algn="ctr" eaLnBrk="1" hangingPunct="1"/>
            <a:r>
              <a:rPr lang="en-US" sz="3200" b="1" i="1" dirty="0" smtClean="0"/>
              <a:t>Can’t set/stick with goals</a:t>
            </a:r>
          </a:p>
          <a:p>
            <a:pPr algn="ctr" eaLnBrk="1" hangingPunct="1"/>
            <a:r>
              <a:rPr lang="en-US" sz="3200" b="1" i="1" dirty="0" smtClean="0"/>
              <a:t>Can’t trust, especially caregivers</a:t>
            </a:r>
          </a:p>
          <a:p>
            <a:pPr algn="ctr" eaLnBrk="1" hangingPunct="1"/>
            <a:r>
              <a:rPr lang="en-US" sz="3200" b="1" i="1" dirty="0" smtClean="0"/>
              <a:t>Can’t tell who </a:t>
            </a:r>
            <a:r>
              <a:rPr lang="en-US" sz="3200" b="1" i="1" u="sng" dirty="0" smtClean="0"/>
              <a:t>is</a:t>
            </a:r>
            <a:r>
              <a:rPr lang="en-US" sz="3200" b="1" i="1" dirty="0" smtClean="0"/>
              <a:t> trustworthy</a:t>
            </a:r>
          </a:p>
          <a:p>
            <a:pPr algn="ctr" eaLnBrk="1" hangingPunct="1"/>
            <a:r>
              <a:rPr lang="en-US" sz="3200" b="1" i="1" dirty="0" smtClean="0"/>
              <a:t>Can’t remember to use anger management  skills, especially when very angry!</a:t>
            </a:r>
          </a:p>
        </p:txBody>
      </p:sp>
    </p:spTree>
    <p:extLst>
      <p:ext uri="{BB962C8B-B14F-4D97-AF65-F5344CB8AC3E}">
        <p14:creationId xmlns:p14="http://schemas.microsoft.com/office/powerpoint/2010/main" val="2006479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p:txBody>
          <a:bodyPr/>
          <a:lstStyle/>
          <a:p>
            <a:r>
              <a:rPr lang="en-US" dirty="0" smtClean="0"/>
              <a:t>The Brain Under Normal Stress</a:t>
            </a:r>
            <a:endParaRPr lang="en-US" dirty="0"/>
          </a:p>
        </p:txBody>
      </p:sp>
      <p:pic>
        <p:nvPicPr>
          <p:cNvPr id="7170" name="Picture 17" descr="The entire graphic has four components.  &#10;In the middle of the slide is a graphic of the human brain.  &#10;&#10;On the left side of the human brain graphic at the top is the first component which shows a picture of a computer with an arrow denoting the prefrontal cortex area of the brain and entitled “The Thinking Center”.  The prefrontal area of the brain is located on the forehead.&#10;&#10;Below the first component is another picture of a filing cabinet with an arrow denoting the hippocampus are of the brain and entitled “Filing Center”.  The hippocampus area of the brain is located under the prefrontal cortex slightly to the right moving toward the center of the brain.&#10;&#10;One the right side of the human brain graphic at the bottom right is a picture of a computer with an arrow denoting the amygdala area of the brain and entitled “The Alarm System”. &#10;&#10;On the bottom center of the slide is noted copyright protected 2001 by the University of Connecticut.   All rights reserved. No part of this work may be copied or distributed without prior written permission.&#10;" title="The Brain Under Normal St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
            <a:ext cx="7391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7"/>
          <p:cNvSpPr txBox="1">
            <a:spLocks/>
          </p:cNvSpPr>
          <p:nvPr/>
        </p:nvSpPr>
        <p:spPr bwMode="auto">
          <a:xfrm>
            <a:off x="533400" y="54102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fontAlgn="base">
              <a:spcBef>
                <a:spcPct val="20000"/>
              </a:spcBef>
              <a:spcAft>
                <a:spcPct val="0"/>
              </a:spcAft>
            </a:pPr>
            <a:r>
              <a:rPr lang="en-US" sz="1200" smtClean="0">
                <a:solidFill>
                  <a:srgbClr val="FFFFFF"/>
                </a:solidFill>
                <a:latin typeface="Franklin Gothic Book" pitchFamily="34" charset="0"/>
              </a:rPr>
              <a:t>Copyright © 2001 by the University of Connecticut  All rights reserved.</a:t>
            </a:r>
          </a:p>
          <a:p>
            <a:pPr algn="ctr" fontAlgn="base">
              <a:spcBef>
                <a:spcPct val="20000"/>
              </a:spcBef>
              <a:spcAft>
                <a:spcPct val="0"/>
              </a:spcAft>
            </a:pPr>
            <a:r>
              <a:rPr lang="en-US" sz="1200" smtClean="0">
                <a:solidFill>
                  <a:srgbClr val="FFFFFF"/>
                </a:solidFill>
                <a:latin typeface="Franklin Gothic Book" pitchFamily="34" charset="0"/>
              </a:rPr>
              <a:t>No part of this work may be copied or distributed without prior written permission.</a:t>
            </a:r>
          </a:p>
        </p:txBody>
      </p:sp>
    </p:spTree>
    <p:extLst>
      <p:ext uri="{BB962C8B-B14F-4D97-AF65-F5344CB8AC3E}">
        <p14:creationId xmlns:p14="http://schemas.microsoft.com/office/powerpoint/2010/main" val="266382809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p:txBody>
          <a:bodyPr/>
          <a:lstStyle/>
          <a:p>
            <a:r>
              <a:rPr lang="en-US" dirty="0" smtClean="0"/>
              <a:t>Normal</a:t>
            </a:r>
            <a:r>
              <a:rPr lang="en-US" baseline="0" dirty="0" smtClean="0"/>
              <a:t> Stress, The Brain &amp; Body Working Together</a:t>
            </a:r>
            <a:endParaRPr lang="en-US" dirty="0"/>
          </a:p>
        </p:txBody>
      </p:sp>
      <p:grpSp>
        <p:nvGrpSpPr>
          <p:cNvPr id="3" name="Group 2" descr="The entire graphic has six components.  &#10;&#10;In the middle of the slide are two graphics: one is of the human brain shown in the previous slide slightly to the left of a person figure showing the path of the human nervous system as it travels from the brain to the spinal cord to the nerves.  At the bottom of the graphic is the title “the nervous system”.&#10;Under the two graphics are a row of the pictures: Alarm System (amygdala), Filing Center (hippocampus) and Thinking Center (prefrontal cortex) with arrows moving from left to right denoting the movement from the alarm center to the filing center to the thinking center. &#10;&#10;Under the row of pictures is a large curved arrow moving from the right side of the pictures (the thinking center) to the left side of the pictures (the alarm system) denoting the continuous cycle of the nervous system’s natural response to stress. &#10;&#10;On the bottom center of the slide is noted copyright protected 2001 by the University of Connecticut.   All rights reserved. No part of this work may be copied or distributed without prior written permission.&#10;" title="Normal Stress, The Brain &amp; Body Working Together"/>
          <p:cNvGrpSpPr/>
          <p:nvPr/>
        </p:nvGrpSpPr>
        <p:grpSpPr>
          <a:xfrm>
            <a:off x="1828800" y="152400"/>
            <a:ext cx="5686425" cy="5181600"/>
            <a:chOff x="1828800" y="152400"/>
            <a:chExt cx="5686425" cy="5181600"/>
          </a:xfrm>
        </p:grpSpPr>
        <p:pic>
          <p:nvPicPr>
            <p:cNvPr id="8195" name="Picture 6" descr="title_normalstres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
              <a:ext cx="56864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5" descr="normal-_str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066800"/>
              <a:ext cx="36369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6" name="Rectangle 7"/>
          <p:cNvSpPr txBox="1">
            <a:spLocks/>
          </p:cNvSpPr>
          <p:nvPr/>
        </p:nvSpPr>
        <p:spPr bwMode="auto">
          <a:xfrm>
            <a:off x="1371600" y="5334000"/>
            <a:ext cx="6400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fontAlgn="base">
              <a:spcBef>
                <a:spcPct val="20000"/>
              </a:spcBef>
              <a:spcAft>
                <a:spcPct val="0"/>
              </a:spcAft>
            </a:pPr>
            <a:r>
              <a:rPr lang="en-US" sz="1200" smtClean="0">
                <a:solidFill>
                  <a:srgbClr val="FFFFFF"/>
                </a:solidFill>
                <a:latin typeface="Franklin Gothic Book" pitchFamily="34" charset="0"/>
              </a:rPr>
              <a:t>Copyright © 2001 by the University of Connecticut</a:t>
            </a:r>
            <a:br>
              <a:rPr lang="en-US" sz="1200" smtClean="0">
                <a:solidFill>
                  <a:srgbClr val="FFFFFF"/>
                </a:solidFill>
                <a:latin typeface="Franklin Gothic Book" pitchFamily="34" charset="0"/>
              </a:rPr>
            </a:br>
            <a:r>
              <a:rPr lang="en-US" sz="1200" smtClean="0">
                <a:solidFill>
                  <a:srgbClr val="FFFFFF"/>
                </a:solidFill>
                <a:latin typeface="Franklin Gothic Book" pitchFamily="34" charset="0"/>
              </a:rPr>
              <a:t>All rights reserved.</a:t>
            </a:r>
          </a:p>
          <a:p>
            <a:pPr algn="ctr" fontAlgn="base">
              <a:spcBef>
                <a:spcPct val="20000"/>
              </a:spcBef>
              <a:spcAft>
                <a:spcPct val="0"/>
              </a:spcAft>
            </a:pPr>
            <a:r>
              <a:rPr lang="en-US" sz="1200" smtClean="0">
                <a:solidFill>
                  <a:srgbClr val="FFFFFF"/>
                </a:solidFill>
                <a:latin typeface="Franklin Gothic Book" pitchFamily="34" charset="0"/>
              </a:rPr>
              <a:t>No part of this work may be copied or distributed without prior written permission.</a:t>
            </a:r>
          </a:p>
        </p:txBody>
      </p:sp>
    </p:spTree>
    <p:extLst>
      <p:ext uri="{BB962C8B-B14F-4D97-AF65-F5344CB8AC3E}">
        <p14:creationId xmlns:p14="http://schemas.microsoft.com/office/powerpoint/2010/main" val="326971411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r>
              <a:rPr lang="en-US" dirty="0" smtClean="0"/>
              <a:t>Extreme</a:t>
            </a:r>
            <a:r>
              <a:rPr lang="en-US" baseline="0" dirty="0" smtClean="0"/>
              <a:t> Stress / Trauma, The Alarm Takes Control</a:t>
            </a:r>
            <a:endParaRPr lang="en-US" dirty="0"/>
          </a:p>
        </p:txBody>
      </p:sp>
      <p:pic>
        <p:nvPicPr>
          <p:cNvPr id="9219" name="Picture 7" descr="The entire graphic has five components.  &#10;&#10;On the left side of the slide is the nervous system graphic in the previous slide.&#10;&#10;On the right side of the slide is the row of pictures with arrows moving from left to right between the pictures and the large arrow under the row of pictures as noted on the previous slide with the following changes:  &#10;&#10;1) The Alarm System (amygdala) is in an exaggerated alarm state with an arrow moving to the Filing Center (hippocampus). &#10;&#10;2) The Filing Center has numerous files spilling from the file cabinet with an arrow moving to the Thinking Center (prefrontal cortex).&#10;&#10;3) The Thinking Center (prefrontal cortex) picture of the computer is broken with exaggerated bolts of energy noting a crash in the thinking and problem solving abilities.&#10;&#10;4) The large arrow under the row of pictures is broken in two pieces noting a break in function as the alarm system takes control of a person’s actions and response to trauma. &#10;&#10;On the bottom center of the slide is noted copyright protected 2001 by the University of Connecticut.   All rights reserved. No part of this work may be copied or distributed without prior written permission.&#10;" title="extreme stress / trauma, The Alarm Take 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912"/>
            <a:ext cx="904875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5"/>
          <p:cNvSpPr>
            <a:spLocks noChangeArrowheads="1"/>
          </p:cNvSpPr>
          <p:nvPr/>
        </p:nvSpPr>
        <p:spPr bwMode="auto">
          <a:xfrm>
            <a:off x="381000" y="5105400"/>
            <a:ext cx="85344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eaLnBrk="0" fontAlgn="base" hangingPunct="0">
              <a:spcBef>
                <a:spcPct val="20000"/>
              </a:spcBef>
              <a:spcAft>
                <a:spcPct val="0"/>
              </a:spcAft>
            </a:pPr>
            <a:r>
              <a:rPr lang="en-US" sz="1400" dirty="0" smtClean="0">
                <a:solidFill>
                  <a:srgbClr val="FFFFFF"/>
                </a:solidFill>
                <a:latin typeface="Franklin Gothic Book" pitchFamily="34" charset="0"/>
                <a:cs typeface="Times New Roman" pitchFamily="18" charset="0"/>
              </a:rPr>
              <a:t>Copyright © 2001 by the University of Connecticut    All rights reserved.</a:t>
            </a:r>
          </a:p>
          <a:p>
            <a:pPr marL="342900" indent="-342900" algn="ctr" eaLnBrk="0" fontAlgn="base" hangingPunct="0">
              <a:spcBef>
                <a:spcPct val="20000"/>
              </a:spcBef>
              <a:spcAft>
                <a:spcPct val="0"/>
              </a:spcAft>
            </a:pPr>
            <a:r>
              <a:rPr lang="en-US" sz="1400" dirty="0" smtClean="0">
                <a:solidFill>
                  <a:srgbClr val="FFFFFF"/>
                </a:solidFill>
                <a:latin typeface="Franklin Gothic Book" pitchFamily="34" charset="0"/>
                <a:cs typeface="Times New Roman" pitchFamily="18" charset="0"/>
              </a:rPr>
              <a:t>No part of this work may be copied or distributed without prior written permission.</a:t>
            </a:r>
          </a:p>
        </p:txBody>
      </p:sp>
    </p:spTree>
    <p:extLst>
      <p:ext uri="{BB962C8B-B14F-4D97-AF65-F5344CB8AC3E}">
        <p14:creationId xmlns:p14="http://schemas.microsoft.com/office/powerpoint/2010/main" val="579998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0" y="0"/>
            <a:ext cx="9144000" cy="1371600"/>
          </a:xfrm>
        </p:spPr>
        <p:txBody>
          <a:bodyPr/>
          <a:lstStyle/>
          <a:p>
            <a:pPr eaLnBrk="1" hangingPunct="1"/>
            <a:r>
              <a:rPr lang="en-US" sz="3200" i="1" dirty="0" smtClean="0"/>
              <a:t>The Goal of Recovery from Trauma: Tapping Into the Mind’s Ability to Re-set the Brain’s Alarm</a:t>
            </a:r>
          </a:p>
        </p:txBody>
      </p:sp>
      <p:sp>
        <p:nvSpPr>
          <p:cNvPr id="10243" name="Rectangle 2"/>
          <p:cNvSpPr>
            <a:spLocks noGrp="1" noChangeArrowheads="1"/>
          </p:cNvSpPr>
          <p:nvPr>
            <p:ph type="body" idx="1"/>
          </p:nvPr>
        </p:nvSpPr>
        <p:spPr>
          <a:xfrm>
            <a:off x="0" y="1143000"/>
            <a:ext cx="8839200" cy="4953000"/>
          </a:xfrm>
        </p:spPr>
        <p:txBody>
          <a:bodyPr/>
          <a:lstStyle/>
          <a:p>
            <a:pPr marL="0" indent="0" algn="ctr" eaLnBrk="1" hangingPunct="1">
              <a:spcBef>
                <a:spcPts val="1800"/>
              </a:spcBef>
              <a:buFont typeface="Wingdings" pitchFamily="2" charset="2"/>
              <a:buChar char="Ø"/>
            </a:pPr>
            <a:r>
              <a:rPr lang="en-US" sz="3600" dirty="0" smtClean="0"/>
              <a:t>Everyone has an alarm in their brain to keep us safe and alert. The alarm must be re-set when activated so that extreme (post-traumatic) alarm reactions don’t happen when they’re not needed.</a:t>
            </a:r>
          </a:p>
          <a:p>
            <a:pPr marL="0" indent="0" algn="ctr" eaLnBrk="1" hangingPunct="1">
              <a:spcBef>
                <a:spcPts val="1800"/>
              </a:spcBef>
              <a:buFont typeface="Wingdings" pitchFamily="2" charset="2"/>
              <a:buChar char="Ø"/>
            </a:pPr>
            <a:r>
              <a:rPr lang="en-US" sz="3600" dirty="0" smtClean="0"/>
              <a:t>Evidence-based therapy/programs for trauma recovery help youth/caregivers tap into their strengths to learn how to focus their minds.</a:t>
            </a:r>
          </a:p>
          <a:p>
            <a:pPr marL="0" indent="0" algn="ctr" eaLnBrk="1" hangingPunct="1">
              <a:spcBef>
                <a:spcPts val="1800"/>
              </a:spcBef>
              <a:buFont typeface="Wingdings" pitchFamily="2" charset="2"/>
              <a:buChar char="Ø"/>
            </a:pPr>
            <a:r>
              <a:rPr lang="en-US" sz="3600" dirty="0" smtClean="0"/>
              <a:t>The TARGET model’s </a:t>
            </a:r>
            <a:r>
              <a:rPr lang="en-US" sz="3600" b="1" dirty="0" smtClean="0"/>
              <a:t>SOS</a:t>
            </a:r>
            <a:r>
              <a:rPr lang="en-US" sz="3600" dirty="0" smtClean="0"/>
              <a:t> is one example.</a:t>
            </a:r>
          </a:p>
        </p:txBody>
      </p:sp>
    </p:spTree>
    <p:extLst>
      <p:ext uri="{BB962C8B-B14F-4D97-AF65-F5344CB8AC3E}">
        <p14:creationId xmlns:p14="http://schemas.microsoft.com/office/powerpoint/2010/main" val="3890264927"/>
      </p:ext>
    </p:extLst>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Polling Question #1</a:t>
            </a:r>
            <a:endParaRPr lang="en-US" dirty="0"/>
          </a:p>
        </p:txBody>
      </p:sp>
      <p:pic>
        <p:nvPicPr>
          <p:cNvPr id="2052" name="Picture 4" descr="Logo for the American Institutes for Research" title="AI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924550"/>
            <a:ext cx="3736975"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Badge for FindYouthInfo.gov: A Project of the Interagency Working Group on Youth Programs" title="FindYouthInfo.go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6096000"/>
            <a:ext cx="2236787"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465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p:cNvSpPr>
          <p:nvPr>
            <p:ph type="title" idx="4294967295"/>
          </p:nvPr>
        </p:nvSpPr>
        <p:spPr>
          <a:xfrm>
            <a:off x="0" y="0"/>
            <a:ext cx="9144000" cy="990600"/>
          </a:xfrm>
        </p:spPr>
        <p:txBody>
          <a:bodyPr/>
          <a:lstStyle/>
          <a:p>
            <a:r>
              <a:rPr lang="en-US" sz="4000" dirty="0" smtClean="0">
                <a:ea typeface="ＭＳ Ｐゴシック" pitchFamily="1" charset="-128"/>
              </a:rPr>
              <a:t>Peanuts Classics ® </a:t>
            </a:r>
          </a:p>
        </p:txBody>
      </p:sp>
      <p:pic>
        <p:nvPicPr>
          <p:cNvPr id="4" name="Picture 3" descr="The entire graphic has four cartoon pictures moving from left to right. &#10;The first cartoon shows Linus walking with his cat, who is sleeping and in his arms, as Linus walks toward Snoopy who is also sleeping.  &#10;&#10;The second cartoon shows Linus standing by Snoopy, with the sleeping cat in his arms. Snoopy is unaware that Linus is standing by him. &#10;&#10;The third cartoon shows Linus standing by Snoopy, with the sleeping cat in his arm, and the cat Meows.  At that moment, Snoopy is so startled that he jumps so high that he is out of the cartoon picture and Snoopy leaves a cloud of dust behind him. &#10;&#10;The fourth and final cartoon shows Snoopy back on the ground in a highly shaken and anxious state due to the exaggerated state of alarm he had just experienced.  Linus is calmly walking away with the sleepy cat in his arms. &#10;" title="Peanuts Classic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1"/>
            <a:ext cx="6553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6574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1"/>
          <p:cNvSpPr>
            <a:spLocks noGrp="1"/>
          </p:cNvSpPr>
          <p:nvPr>
            <p:ph type="title" idx="4294967295"/>
          </p:nvPr>
        </p:nvSpPr>
        <p:spPr>
          <a:xfrm>
            <a:off x="0" y="304800"/>
            <a:ext cx="9144000" cy="685800"/>
          </a:xfrm>
        </p:spPr>
        <p:txBody>
          <a:bodyPr/>
          <a:lstStyle/>
          <a:p>
            <a:pPr algn="l"/>
            <a:r>
              <a:rPr lang="en-US" sz="4000" dirty="0" smtClean="0"/>
              <a:t>SOS: Three Steps to Focusing</a:t>
            </a:r>
          </a:p>
        </p:txBody>
      </p:sp>
      <p:pic>
        <p:nvPicPr>
          <p:cNvPr id="12294" name="Picture 15" descr="Graphic of a life preserver with the SOS steps to focusing listed on on life preserver and the word SOS inside of the preserver.  The listed steps are: Slow Down, Orient, Self-Check." title="SOS: Three Steps to Focu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
            <a:ext cx="144780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12"/>
          <p:cNvSpPr>
            <a:spLocks noGrp="1"/>
          </p:cNvSpPr>
          <p:nvPr>
            <p:ph type="body" idx="4294967295"/>
          </p:nvPr>
        </p:nvSpPr>
        <p:spPr>
          <a:xfrm>
            <a:off x="0" y="1143000"/>
            <a:ext cx="9144000" cy="2971800"/>
          </a:xfrm>
        </p:spPr>
        <p:txBody>
          <a:bodyPr/>
          <a:lstStyle/>
          <a:p>
            <a:pPr>
              <a:lnSpc>
                <a:spcPct val="80000"/>
              </a:lnSpc>
            </a:pPr>
            <a:r>
              <a:rPr lang="en-US" b="1" dirty="0" smtClean="0">
                <a:solidFill>
                  <a:srgbClr val="FFFF00"/>
                </a:solidFill>
                <a:latin typeface="Arial" charset="0"/>
              </a:rPr>
              <a:t>Step I: Slow Down</a:t>
            </a:r>
            <a:r>
              <a:rPr lang="en-US" dirty="0" smtClean="0">
                <a:solidFill>
                  <a:srgbClr val="FFFF00"/>
                </a:solidFill>
                <a:latin typeface="Arial" charset="0"/>
              </a:rPr>
              <a:t> </a:t>
            </a:r>
          </a:p>
          <a:p>
            <a:pPr lvl="1">
              <a:lnSpc>
                <a:spcPct val="80000"/>
              </a:lnSpc>
            </a:pPr>
            <a:r>
              <a:rPr lang="en-US" sz="2800" dirty="0" smtClean="0">
                <a:latin typeface="Arial" charset="0"/>
              </a:rPr>
              <a:t>Step back, sweep your mind clear</a:t>
            </a:r>
          </a:p>
          <a:p>
            <a:pPr lvl="1">
              <a:lnSpc>
                <a:spcPct val="80000"/>
              </a:lnSpc>
              <a:buFontTx/>
              <a:buNone/>
            </a:pPr>
            <a:endParaRPr lang="en-US" sz="800" dirty="0" smtClean="0">
              <a:latin typeface="Arial" charset="0"/>
            </a:endParaRPr>
          </a:p>
          <a:p>
            <a:pPr>
              <a:lnSpc>
                <a:spcPct val="80000"/>
              </a:lnSpc>
            </a:pPr>
            <a:r>
              <a:rPr lang="en-US" b="1" dirty="0" smtClean="0">
                <a:solidFill>
                  <a:srgbClr val="FFFF00"/>
                </a:solidFill>
                <a:latin typeface="Arial" charset="0"/>
              </a:rPr>
              <a:t>Step II: Orient</a:t>
            </a:r>
            <a:endParaRPr lang="en-US" dirty="0" smtClean="0">
              <a:solidFill>
                <a:srgbClr val="FFFF00"/>
              </a:solidFill>
              <a:latin typeface="Arial" charset="0"/>
            </a:endParaRPr>
          </a:p>
          <a:p>
            <a:pPr lvl="1">
              <a:lnSpc>
                <a:spcPct val="80000"/>
              </a:lnSpc>
            </a:pPr>
            <a:r>
              <a:rPr lang="en-US" sz="2800" dirty="0" smtClean="0">
                <a:latin typeface="Arial" charset="0"/>
              </a:rPr>
              <a:t>Choose ONE thought (words or pictures): whatever is most important and positive in your life right now</a:t>
            </a:r>
          </a:p>
          <a:p>
            <a:pPr lvl="1">
              <a:lnSpc>
                <a:spcPct val="80000"/>
              </a:lnSpc>
              <a:buFontTx/>
              <a:buNone/>
            </a:pPr>
            <a:endParaRPr lang="en-US" sz="800" dirty="0" smtClean="0">
              <a:latin typeface="Arial" charset="0"/>
            </a:endParaRPr>
          </a:p>
          <a:p>
            <a:pPr>
              <a:lnSpc>
                <a:spcPct val="80000"/>
              </a:lnSpc>
            </a:pPr>
            <a:r>
              <a:rPr lang="en-US" b="1" dirty="0" smtClean="0">
                <a:solidFill>
                  <a:srgbClr val="FFFF00"/>
                </a:solidFill>
                <a:latin typeface="Arial" charset="0"/>
              </a:rPr>
              <a:t>Step III: Self Check</a:t>
            </a:r>
            <a:r>
              <a:rPr lang="en-US" dirty="0" smtClean="0">
                <a:solidFill>
                  <a:srgbClr val="FFFF00"/>
                </a:solidFill>
                <a:latin typeface="Arial" charset="0"/>
              </a:rPr>
              <a:t>  </a:t>
            </a:r>
          </a:p>
        </p:txBody>
      </p:sp>
      <p:sp>
        <p:nvSpPr>
          <p:cNvPr id="12295" name="TextBox 3"/>
          <p:cNvSpPr txBox="1">
            <a:spLocks noChangeArrowheads="1"/>
          </p:cNvSpPr>
          <p:nvPr/>
        </p:nvSpPr>
        <p:spPr bwMode="auto">
          <a:xfrm>
            <a:off x="1676400" y="5638800"/>
            <a:ext cx="5629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fontAlgn="base" hangingPunct="1">
              <a:spcBef>
                <a:spcPct val="0"/>
              </a:spcBef>
              <a:spcAft>
                <a:spcPct val="0"/>
              </a:spcAft>
            </a:pPr>
            <a:r>
              <a:rPr lang="en-US" sz="1200" smtClean="0">
                <a:solidFill>
                  <a:srgbClr val="FFFFFF"/>
                </a:solidFill>
                <a:latin typeface="Franklin Gothic Book" pitchFamily="34" charset="0"/>
              </a:rPr>
              <a:t>Copyright © 2001 by the University of Connecticut  All rights reserved.</a:t>
            </a:r>
          </a:p>
          <a:p>
            <a:pPr algn="ctr" eaLnBrk="1" fontAlgn="base" hangingPunct="1">
              <a:spcBef>
                <a:spcPct val="0"/>
              </a:spcBef>
              <a:spcAft>
                <a:spcPct val="0"/>
              </a:spcAft>
            </a:pPr>
            <a:r>
              <a:rPr lang="en-US" sz="1200" smtClean="0">
                <a:solidFill>
                  <a:srgbClr val="FFFFFF"/>
                </a:solidFill>
                <a:latin typeface="Franklin Gothic Book" pitchFamily="34" charset="0"/>
              </a:rPr>
              <a:t>No part of this work may be copied or distributed without prior written permission.</a:t>
            </a:r>
            <a:endParaRPr lang="en-US" smtClean="0">
              <a:solidFill>
                <a:srgbClr val="FFFFFF"/>
              </a:solidFill>
            </a:endParaRPr>
          </a:p>
        </p:txBody>
      </p:sp>
      <p:grpSp>
        <p:nvGrpSpPr>
          <p:cNvPr id="3" name="Group 2" descr="The entire graphic has three sections: Steps 1, 2, and 3 and these are bullet points, left to right.&#10;&#10;Step 1: Slow Down, to step back and sweep your mind clear&#10;&#10;Step 2: Orient, to choose one thought (words or pictures), whatever is most important and positive in your life right now&#10;&#10;Step 3: Self Check.  This has a graphic with two continuum scales, with the numbers 1 to 10 on the scale, the low end begins with the number 1 and moves  from left to right on the scale to end with the number 10 at the highest level of the continuum.  &#10;&#10;The first scale is entitled “stress level”, and the second scale is entitled “personal control”. &#10;&#10;On the bottom center of the slide is noted copyright protected 2001 by the University of Connecticut.   All rights reserved. No part of this work may be copied or distributed without prior written permission.&#10;" title="SOS: Three Steps to Focusing"/>
          <p:cNvGrpSpPr/>
          <p:nvPr/>
        </p:nvGrpSpPr>
        <p:grpSpPr>
          <a:xfrm>
            <a:off x="304800" y="3810000"/>
            <a:ext cx="8534400" cy="1828800"/>
            <a:chOff x="304800" y="3810000"/>
            <a:chExt cx="8534400" cy="1828800"/>
          </a:xfrm>
        </p:grpSpPr>
        <p:sp>
          <p:nvSpPr>
            <p:cNvPr id="12297" name="AutoShape 4"/>
            <p:cNvSpPr>
              <a:spLocks/>
            </p:cNvSpPr>
            <p:nvPr/>
          </p:nvSpPr>
          <p:spPr bwMode="auto">
            <a:xfrm>
              <a:off x="304800" y="3810000"/>
              <a:ext cx="8534400" cy="1828800"/>
            </a:xfrm>
            <a:prstGeom prst="roundRect">
              <a:avLst>
                <a:gd name="adj" fmla="val 8819"/>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fontAlgn="base">
                <a:spcBef>
                  <a:spcPct val="0"/>
                </a:spcBef>
                <a:spcAft>
                  <a:spcPct val="0"/>
                </a:spcAft>
              </a:pPr>
              <a:endParaRPr lang="en-US" sz="2400" smtClean="0">
                <a:solidFill>
                  <a:srgbClr val="FFFFFF"/>
                </a:solidFill>
                <a:latin typeface="Times New Roman" pitchFamily="18" charset="0"/>
                <a:cs typeface="Times New Roman" pitchFamily="18" charset="0"/>
              </a:endParaRPr>
            </a:p>
          </p:txBody>
        </p:sp>
        <p:grpSp>
          <p:nvGrpSpPr>
            <p:cNvPr id="2" name="Group 1"/>
            <p:cNvGrpSpPr/>
            <p:nvPr/>
          </p:nvGrpSpPr>
          <p:grpSpPr>
            <a:xfrm>
              <a:off x="775762" y="4034566"/>
              <a:ext cx="7635291" cy="1362186"/>
              <a:chOff x="775762" y="4034566"/>
              <a:chExt cx="7635291" cy="1362186"/>
            </a:xfrm>
          </p:grpSpPr>
          <p:pic>
            <p:nvPicPr>
              <p:cNvPr id="12298" name="Picture 5" descr="test" title="t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762" y="4831976"/>
                <a:ext cx="7635291" cy="56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299" name="Picture 6" descr="test" title="t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995" y="4034566"/>
                <a:ext cx="7135786" cy="56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spTree>
    <p:extLst>
      <p:ext uri="{BB962C8B-B14F-4D97-AF65-F5344CB8AC3E}">
        <p14:creationId xmlns:p14="http://schemas.microsoft.com/office/powerpoint/2010/main" val="43540069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392113" y="374650"/>
            <a:ext cx="8234362" cy="965200"/>
          </a:xfrm>
        </p:spPr>
        <p:txBody>
          <a:bodyPr/>
          <a:lstStyle/>
          <a:p>
            <a:pPr eaLnBrk="1" hangingPunct="1"/>
            <a:r>
              <a:rPr lang="en-US" sz="4800" dirty="0" smtClean="0"/>
              <a:t>The Key to Trauma Recovery: Making a Contribution</a:t>
            </a:r>
          </a:p>
        </p:txBody>
      </p:sp>
      <p:sp>
        <p:nvSpPr>
          <p:cNvPr id="25603" name="Rectangle 2"/>
          <p:cNvSpPr>
            <a:spLocks noGrp="1" noChangeArrowheads="1"/>
          </p:cNvSpPr>
          <p:nvPr>
            <p:ph type="body" idx="1"/>
          </p:nvPr>
        </p:nvSpPr>
        <p:spPr>
          <a:xfrm>
            <a:off x="0" y="1600200"/>
            <a:ext cx="9144000" cy="3200400"/>
          </a:xfrm>
        </p:spPr>
        <p:txBody>
          <a:bodyPr/>
          <a:lstStyle/>
          <a:p>
            <a:pPr marL="0" indent="0" eaLnBrk="1" hangingPunct="1">
              <a:spcBef>
                <a:spcPts val="1200"/>
              </a:spcBef>
              <a:buFont typeface="Wingdings" pitchFamily="2" charset="2"/>
              <a:buChar char="Ø"/>
              <a:defRPr/>
            </a:pPr>
            <a:r>
              <a:rPr lang="en-US" sz="3600" dirty="0" smtClean="0"/>
              <a:t>The greatest contribution a person can make is to live all day, every day in a truly focused way:</a:t>
            </a:r>
          </a:p>
          <a:p>
            <a:pPr marL="400050" lvl="1" indent="0" eaLnBrk="1" hangingPunct="1">
              <a:spcBef>
                <a:spcPts val="1200"/>
              </a:spcBef>
              <a:buFont typeface="Wingdings" pitchFamily="2" charset="2"/>
              <a:buChar char="Ø"/>
              <a:defRPr/>
            </a:pPr>
            <a:r>
              <a:rPr lang="en-US" sz="3200" dirty="0" smtClean="0"/>
              <a:t> Recognizing your own and others’ alarm reactions</a:t>
            </a:r>
          </a:p>
          <a:p>
            <a:pPr marL="400050" lvl="1" indent="0" eaLnBrk="1" hangingPunct="1">
              <a:spcBef>
                <a:spcPts val="1200"/>
              </a:spcBef>
              <a:buFont typeface="Wingdings" pitchFamily="2" charset="2"/>
              <a:buChar char="Ø"/>
              <a:defRPr/>
            </a:pPr>
            <a:r>
              <a:rPr lang="en-US" sz="3200" dirty="0" smtClean="0"/>
              <a:t> Sweeping your mind clear before judging/acting</a:t>
            </a:r>
          </a:p>
          <a:p>
            <a:pPr marL="400050" lvl="1" indent="0" eaLnBrk="1" hangingPunct="1">
              <a:spcBef>
                <a:spcPts val="1200"/>
              </a:spcBef>
              <a:buFont typeface="Wingdings" pitchFamily="2" charset="2"/>
              <a:buChar char="Ø"/>
              <a:defRPr/>
            </a:pPr>
            <a:r>
              <a:rPr lang="en-US" sz="3200" dirty="0" smtClean="0"/>
              <a:t>Focusing on what’s most important and positive</a:t>
            </a:r>
          </a:p>
          <a:p>
            <a:pPr marL="400050" lvl="1" indent="0" eaLnBrk="1" hangingPunct="1">
              <a:spcBef>
                <a:spcPts val="1200"/>
              </a:spcBef>
              <a:buFont typeface="Wingdings" pitchFamily="2" charset="2"/>
              <a:buChar char="Ø"/>
              <a:defRPr/>
            </a:pPr>
            <a:r>
              <a:rPr lang="en-US" sz="3200" dirty="0" smtClean="0"/>
              <a:t>Being aware of stress AND personal control levels</a:t>
            </a:r>
          </a:p>
          <a:p>
            <a:pPr marL="0" lvl="1" indent="0" eaLnBrk="1" hangingPunct="1">
              <a:spcBef>
                <a:spcPts val="1200"/>
              </a:spcBef>
              <a:buFontTx/>
              <a:buNone/>
              <a:defRPr/>
            </a:pPr>
            <a:r>
              <a:rPr lang="en-US" sz="3200" dirty="0" smtClean="0">
                <a:solidFill>
                  <a:srgbClr val="FFFF00"/>
                </a:solidFill>
              </a:rPr>
              <a:t>This activates the Thinking Center and re-sets the Alarm</a:t>
            </a:r>
          </a:p>
          <a:p>
            <a:pPr marL="400050" lvl="1" indent="0" eaLnBrk="1" hangingPunct="1">
              <a:spcBef>
                <a:spcPts val="1200"/>
              </a:spcBef>
              <a:buFont typeface="Wingdings" pitchFamily="2" charset="2"/>
              <a:buChar char="Ø"/>
              <a:defRPr/>
            </a:pPr>
            <a:endParaRPr lang="en-US" sz="3200" dirty="0" smtClean="0"/>
          </a:p>
          <a:p>
            <a:pPr marL="400050" lvl="1" indent="0" eaLnBrk="1" hangingPunct="1">
              <a:spcBef>
                <a:spcPct val="0"/>
              </a:spcBef>
              <a:buFont typeface="Wingdings" pitchFamily="2" charset="2"/>
              <a:buChar char="Ø"/>
              <a:defRPr/>
            </a:pPr>
            <a:endParaRPr lang="en-US" sz="3600" dirty="0" smtClean="0"/>
          </a:p>
        </p:txBody>
      </p:sp>
      <p:sp>
        <p:nvSpPr>
          <p:cNvPr id="55299" name="AutoShape 3" descr="Shape-star"/>
          <p:cNvSpPr>
            <a:spLocks/>
          </p:cNvSpPr>
          <p:nvPr/>
        </p:nvSpPr>
        <p:spPr bwMode="auto">
          <a:xfrm>
            <a:off x="7694613" y="231775"/>
            <a:ext cx="1068387" cy="838200"/>
          </a:xfrm>
          <a:prstGeom prst="star5">
            <a:avLst/>
          </a:prstGeom>
          <a:noFill/>
          <a:ln w="25400" cap="flat">
            <a:solidFill>
              <a:schemeClr val="tx1"/>
            </a:solidFill>
            <a:prstDash val="solid"/>
            <a:miter lim="800000"/>
            <a:headEnd type="none" w="med" len="med"/>
            <a:tailEnd type="none" w="med" len="med"/>
          </a:ln>
        </p:spPr>
        <p:txBody>
          <a:bodyPr lIns="0" tIns="0" rIns="0" bIns="0"/>
          <a:lstStyle/>
          <a:p>
            <a:pPr fontAlgn="base">
              <a:spcBef>
                <a:spcPct val="0"/>
              </a:spcBef>
              <a:spcAft>
                <a:spcPct val="0"/>
              </a:spcAft>
              <a:defRPr/>
            </a:pPr>
            <a:endParaRPr lang="en-US" sz="2400">
              <a:solidFill>
                <a:srgbClr val="FFFFFF"/>
              </a:solidFill>
              <a:latin typeface="Times New Roman" pitchFamily="18" charset="0"/>
              <a:cs typeface="Times New Roman" pitchFamily="18" charset="0"/>
            </a:endParaRPr>
          </a:p>
        </p:txBody>
      </p:sp>
      <p:sp>
        <p:nvSpPr>
          <p:cNvPr id="55300" name="AutoShape 4" descr="Shape-star"/>
          <p:cNvSpPr>
            <a:spLocks/>
          </p:cNvSpPr>
          <p:nvPr/>
        </p:nvSpPr>
        <p:spPr bwMode="auto">
          <a:xfrm>
            <a:off x="7315200" y="152400"/>
            <a:ext cx="608013" cy="531813"/>
          </a:xfrm>
          <a:prstGeom prst="star5">
            <a:avLst/>
          </a:prstGeom>
          <a:noFill/>
          <a:ln w="25400" cap="flat">
            <a:solidFill>
              <a:schemeClr val="tx1"/>
            </a:solidFill>
            <a:prstDash val="solid"/>
            <a:miter lim="800000"/>
            <a:headEnd type="none" w="med" len="med"/>
            <a:tailEnd type="none" w="med" len="med"/>
          </a:ln>
        </p:spPr>
        <p:txBody>
          <a:bodyPr lIns="0" tIns="0" rIns="0" bIns="0"/>
          <a:lstStyle/>
          <a:p>
            <a:pPr fontAlgn="base">
              <a:spcBef>
                <a:spcPct val="0"/>
              </a:spcBef>
              <a:spcAft>
                <a:spcPct val="0"/>
              </a:spcAft>
              <a:defRPr/>
            </a:pPr>
            <a:endParaRPr lang="en-US" sz="2400">
              <a:solidFill>
                <a:srgbClr val="FFFFFF"/>
              </a:solidFill>
              <a:latin typeface="Times New Roman" pitchFamily="18" charset="0"/>
              <a:cs typeface="Times New Roman" pitchFamily="18" charset="0"/>
            </a:endParaRPr>
          </a:p>
        </p:txBody>
      </p:sp>
      <p:sp>
        <p:nvSpPr>
          <p:cNvPr id="55301" name="AutoShape 5" descr="Shape-star"/>
          <p:cNvSpPr>
            <a:spLocks/>
          </p:cNvSpPr>
          <p:nvPr/>
        </p:nvSpPr>
        <p:spPr bwMode="auto">
          <a:xfrm>
            <a:off x="8380413" y="758825"/>
            <a:ext cx="762000" cy="608013"/>
          </a:xfrm>
          <a:prstGeom prst="star5">
            <a:avLst/>
          </a:prstGeom>
          <a:noFill/>
          <a:ln w="25400" cap="flat">
            <a:solidFill>
              <a:schemeClr val="tx1"/>
            </a:solidFill>
            <a:prstDash val="solid"/>
            <a:miter lim="800000"/>
            <a:headEnd type="none" w="med" len="med"/>
            <a:tailEnd type="none" w="med" len="med"/>
          </a:ln>
        </p:spPr>
        <p:txBody>
          <a:bodyPr lIns="0" tIns="0" rIns="0" bIns="0"/>
          <a:lstStyle/>
          <a:p>
            <a:pPr fontAlgn="base">
              <a:spcBef>
                <a:spcPct val="0"/>
              </a:spcBef>
              <a:spcAft>
                <a:spcPct val="0"/>
              </a:spcAft>
              <a:defRPr/>
            </a:pPr>
            <a:endParaRPr lang="en-US" sz="240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1551457073"/>
      </p:ext>
    </p:extLst>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392113" y="374650"/>
            <a:ext cx="8234362" cy="965200"/>
          </a:xfrm>
        </p:spPr>
        <p:txBody>
          <a:bodyPr/>
          <a:lstStyle/>
          <a:p>
            <a:pPr eaLnBrk="1" hangingPunct="1"/>
            <a:r>
              <a:rPr lang="en-US" sz="4800" dirty="0" smtClean="0"/>
              <a:t>Many Paths to Recovery: Evidence-Based Models</a:t>
            </a:r>
          </a:p>
        </p:txBody>
      </p:sp>
      <p:sp>
        <p:nvSpPr>
          <p:cNvPr id="14339" name="Rectangle 2"/>
          <p:cNvSpPr>
            <a:spLocks noGrp="1" noChangeArrowheads="1"/>
          </p:cNvSpPr>
          <p:nvPr>
            <p:ph type="body" idx="1"/>
          </p:nvPr>
        </p:nvSpPr>
        <p:spPr>
          <a:xfrm>
            <a:off x="0" y="1600200"/>
            <a:ext cx="9144000" cy="3200400"/>
          </a:xfrm>
        </p:spPr>
        <p:txBody>
          <a:bodyPr/>
          <a:lstStyle/>
          <a:p>
            <a:pPr marL="400050" lvl="1" indent="0" eaLnBrk="1" hangingPunct="1">
              <a:spcBef>
                <a:spcPts val="1200"/>
              </a:spcBef>
              <a:buFont typeface="Wingdings" pitchFamily="2" charset="2"/>
              <a:buChar char="Ø"/>
            </a:pPr>
            <a:r>
              <a:rPr lang="en-US" sz="3200" smtClean="0"/>
              <a:t> Cognitive-behavioral therapies</a:t>
            </a:r>
          </a:p>
          <a:p>
            <a:pPr marL="400050" lvl="1" indent="0" eaLnBrk="1" hangingPunct="1">
              <a:spcBef>
                <a:spcPts val="1200"/>
              </a:spcBef>
              <a:buFont typeface="Wingdings" pitchFamily="2" charset="2"/>
              <a:buChar char="Ø"/>
            </a:pPr>
            <a:r>
              <a:rPr lang="en-US" sz="3200" smtClean="0"/>
              <a:t> Emotion regulation therapies</a:t>
            </a:r>
          </a:p>
          <a:p>
            <a:pPr marL="400050" lvl="1" indent="0" eaLnBrk="1" hangingPunct="1">
              <a:spcBef>
                <a:spcPts val="1200"/>
              </a:spcBef>
              <a:buFont typeface="Wingdings" pitchFamily="2" charset="2"/>
              <a:buChar char="Ø"/>
            </a:pPr>
            <a:r>
              <a:rPr lang="en-US" sz="3200" smtClean="0"/>
              <a:t> Relational-interpersonal therapies</a:t>
            </a:r>
          </a:p>
          <a:p>
            <a:pPr marL="400050" lvl="1" indent="0" eaLnBrk="1" hangingPunct="1">
              <a:spcBef>
                <a:spcPts val="1200"/>
              </a:spcBef>
              <a:buFont typeface="Wingdings" pitchFamily="2" charset="2"/>
              <a:buChar char="Ø"/>
            </a:pPr>
            <a:r>
              <a:rPr lang="en-US" sz="3200" smtClean="0"/>
              <a:t> Psychotherapies for dissociation</a:t>
            </a:r>
          </a:p>
          <a:p>
            <a:pPr marL="400050" lvl="1" indent="0" eaLnBrk="1" hangingPunct="1">
              <a:spcBef>
                <a:spcPts val="1200"/>
              </a:spcBef>
              <a:buFont typeface="Wingdings" pitchFamily="2" charset="2"/>
              <a:buChar char="Ø"/>
            </a:pPr>
            <a:r>
              <a:rPr lang="en-US" sz="3200" smtClean="0"/>
              <a:t>Parent-child and family system therapies</a:t>
            </a:r>
          </a:p>
          <a:p>
            <a:pPr marL="400050" lvl="1" indent="0" eaLnBrk="1" hangingPunct="1">
              <a:spcBef>
                <a:spcPts val="1200"/>
              </a:spcBef>
              <a:buFont typeface="Wingdings" pitchFamily="2" charset="2"/>
              <a:buChar char="Ø"/>
            </a:pPr>
            <a:r>
              <a:rPr lang="en-US" sz="3200" smtClean="0"/>
              <a:t> Social/helping network therapies</a:t>
            </a:r>
          </a:p>
          <a:p>
            <a:pPr marL="400050" lvl="1" indent="0" eaLnBrk="1" hangingPunct="1">
              <a:spcBef>
                <a:spcPts val="1200"/>
              </a:spcBef>
              <a:buFont typeface="Wingdings" pitchFamily="2" charset="2"/>
              <a:buChar char="Ø"/>
            </a:pPr>
            <a:r>
              <a:rPr lang="en-US" sz="3200" smtClean="0"/>
              <a:t>Peer-to-peer support programs</a:t>
            </a:r>
          </a:p>
          <a:p>
            <a:pPr marL="400050" lvl="1" indent="0" eaLnBrk="1" hangingPunct="1">
              <a:spcBef>
                <a:spcPct val="0"/>
              </a:spcBef>
              <a:buFont typeface="Wingdings" pitchFamily="2" charset="2"/>
              <a:buChar char="Ø"/>
            </a:pPr>
            <a:endParaRPr lang="en-US" sz="3600" smtClean="0"/>
          </a:p>
        </p:txBody>
      </p:sp>
      <p:sp>
        <p:nvSpPr>
          <p:cNvPr id="55299" name="AutoShape 3" descr="Shape-star"/>
          <p:cNvSpPr>
            <a:spLocks/>
          </p:cNvSpPr>
          <p:nvPr/>
        </p:nvSpPr>
        <p:spPr bwMode="auto">
          <a:xfrm>
            <a:off x="7694613" y="231775"/>
            <a:ext cx="1068387" cy="838200"/>
          </a:xfrm>
          <a:prstGeom prst="star5">
            <a:avLst/>
          </a:prstGeom>
          <a:noFill/>
          <a:ln w="25400" cap="flat">
            <a:solidFill>
              <a:schemeClr val="tx1"/>
            </a:solidFill>
            <a:prstDash val="solid"/>
            <a:miter lim="800000"/>
            <a:headEnd type="none" w="med" len="med"/>
            <a:tailEnd type="none" w="med" len="med"/>
          </a:ln>
        </p:spPr>
        <p:txBody>
          <a:bodyPr lIns="0" tIns="0" rIns="0" bIns="0"/>
          <a:lstStyle/>
          <a:p>
            <a:pPr fontAlgn="base">
              <a:spcBef>
                <a:spcPct val="0"/>
              </a:spcBef>
              <a:spcAft>
                <a:spcPct val="0"/>
              </a:spcAft>
              <a:defRPr/>
            </a:pPr>
            <a:endParaRPr lang="en-US" sz="2400">
              <a:solidFill>
                <a:srgbClr val="FFFFFF"/>
              </a:solidFill>
              <a:latin typeface="Times New Roman" pitchFamily="18" charset="0"/>
              <a:cs typeface="Times New Roman" pitchFamily="18" charset="0"/>
            </a:endParaRPr>
          </a:p>
        </p:txBody>
      </p:sp>
      <p:sp>
        <p:nvSpPr>
          <p:cNvPr id="55300" name="AutoShape 4" descr="Shape-star"/>
          <p:cNvSpPr>
            <a:spLocks/>
          </p:cNvSpPr>
          <p:nvPr/>
        </p:nvSpPr>
        <p:spPr bwMode="auto">
          <a:xfrm>
            <a:off x="7315200" y="152400"/>
            <a:ext cx="608013" cy="531813"/>
          </a:xfrm>
          <a:prstGeom prst="star5">
            <a:avLst/>
          </a:prstGeom>
          <a:noFill/>
          <a:ln w="25400" cap="flat">
            <a:solidFill>
              <a:schemeClr val="tx1"/>
            </a:solidFill>
            <a:prstDash val="solid"/>
            <a:miter lim="800000"/>
            <a:headEnd type="none" w="med" len="med"/>
            <a:tailEnd type="none" w="med" len="med"/>
          </a:ln>
        </p:spPr>
        <p:txBody>
          <a:bodyPr lIns="0" tIns="0" rIns="0" bIns="0"/>
          <a:lstStyle/>
          <a:p>
            <a:pPr fontAlgn="base">
              <a:spcBef>
                <a:spcPct val="0"/>
              </a:spcBef>
              <a:spcAft>
                <a:spcPct val="0"/>
              </a:spcAft>
              <a:defRPr/>
            </a:pPr>
            <a:endParaRPr lang="en-US" sz="2400">
              <a:solidFill>
                <a:srgbClr val="FFFFFF"/>
              </a:solidFill>
              <a:latin typeface="Times New Roman" pitchFamily="18" charset="0"/>
              <a:cs typeface="Times New Roman" pitchFamily="18" charset="0"/>
            </a:endParaRPr>
          </a:p>
        </p:txBody>
      </p:sp>
      <p:sp>
        <p:nvSpPr>
          <p:cNvPr id="55301" name="AutoShape 5" descr="Shape-star"/>
          <p:cNvSpPr>
            <a:spLocks/>
          </p:cNvSpPr>
          <p:nvPr/>
        </p:nvSpPr>
        <p:spPr bwMode="auto">
          <a:xfrm>
            <a:off x="8380413" y="758825"/>
            <a:ext cx="762000" cy="608013"/>
          </a:xfrm>
          <a:prstGeom prst="star5">
            <a:avLst/>
          </a:prstGeom>
          <a:noFill/>
          <a:ln w="25400" cap="flat">
            <a:solidFill>
              <a:schemeClr val="tx1"/>
            </a:solidFill>
            <a:prstDash val="solid"/>
            <a:miter lim="800000"/>
            <a:headEnd type="none" w="med" len="med"/>
            <a:tailEnd type="none" w="med" len="med"/>
          </a:ln>
        </p:spPr>
        <p:txBody>
          <a:bodyPr lIns="0" tIns="0" rIns="0" bIns="0"/>
          <a:lstStyle/>
          <a:p>
            <a:pPr fontAlgn="base">
              <a:spcBef>
                <a:spcPct val="0"/>
              </a:spcBef>
              <a:spcAft>
                <a:spcPct val="0"/>
              </a:spcAft>
              <a:defRPr/>
            </a:pPr>
            <a:endParaRPr lang="en-US" sz="240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3704357933"/>
      </p:ext>
    </p:extLst>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p:txBody>
          <a:bodyPr/>
          <a:lstStyle/>
          <a:p>
            <a:r>
              <a:rPr lang="en-US" dirty="0" smtClean="0"/>
              <a:t>Treating Complex Traumatic Stress Disorders in Children and Adolescents</a:t>
            </a:r>
            <a:endParaRPr lang="en-US" dirty="0"/>
          </a:p>
        </p:txBody>
      </p:sp>
      <p:pic>
        <p:nvPicPr>
          <p:cNvPr id="15362" name="Picture 2" descr="Treating Complex Traumatic Stress Disorders in Children and Adolescents&#10;Scientific Foundations and Therapeutic Models&#10;edited by Julian D. Ford, Christine A. Courto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7391400"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935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1981200"/>
            <a:ext cx="7772400" cy="1470025"/>
          </a:xfrm>
        </p:spPr>
        <p:txBody>
          <a:bodyPr/>
          <a:lstStyle/>
          <a:p>
            <a:pPr algn="ctr" eaLnBrk="1" hangingPunct="1"/>
            <a:r>
              <a:rPr lang="en-US" sz="4000" b="1" dirty="0" smtClean="0"/>
              <a:t>The Emergence of Trauma- Informed Child Welfare Systems</a:t>
            </a:r>
          </a:p>
        </p:txBody>
      </p:sp>
      <p:sp>
        <p:nvSpPr>
          <p:cNvPr id="6147" name="Rectangle 3"/>
          <p:cNvSpPr>
            <a:spLocks noGrp="1" noChangeArrowheads="1"/>
          </p:cNvSpPr>
          <p:nvPr>
            <p:ph type="subTitle" idx="1"/>
          </p:nvPr>
        </p:nvSpPr>
        <p:spPr>
          <a:xfrm>
            <a:off x="1371600" y="4191000"/>
            <a:ext cx="6400800" cy="1752600"/>
          </a:xfrm>
        </p:spPr>
        <p:txBody>
          <a:bodyPr/>
          <a:lstStyle/>
          <a:p>
            <a:pPr eaLnBrk="1" hangingPunct="1">
              <a:lnSpc>
                <a:spcPct val="80000"/>
              </a:lnSpc>
            </a:pPr>
            <a:r>
              <a:rPr lang="en-US" sz="2000" b="1" dirty="0" smtClean="0"/>
              <a:t>Charles Wilson</a:t>
            </a:r>
          </a:p>
          <a:p>
            <a:pPr eaLnBrk="1" hangingPunct="1">
              <a:lnSpc>
                <a:spcPct val="80000"/>
              </a:lnSpc>
            </a:pPr>
            <a:r>
              <a:rPr lang="en-US" sz="2000" b="1" dirty="0" smtClean="0"/>
              <a:t>Chadwick Center for Children and Families</a:t>
            </a:r>
          </a:p>
          <a:p>
            <a:pPr eaLnBrk="1" hangingPunct="1">
              <a:lnSpc>
                <a:spcPct val="80000"/>
              </a:lnSpc>
            </a:pPr>
            <a:r>
              <a:rPr lang="en-US" sz="2000" b="1" dirty="0" smtClean="0"/>
              <a:t>Rady Children’s Hospital - San Diego, California</a:t>
            </a:r>
          </a:p>
          <a:p>
            <a:pPr eaLnBrk="1" hangingPunct="1">
              <a:lnSpc>
                <a:spcPct val="80000"/>
              </a:lnSpc>
            </a:pPr>
            <a:endParaRPr lang="en-US" sz="2000" b="1" dirty="0" smtClean="0"/>
          </a:p>
          <a:p>
            <a:pPr eaLnBrk="1" hangingPunct="1">
              <a:lnSpc>
                <a:spcPct val="80000"/>
              </a:lnSpc>
            </a:pPr>
            <a:r>
              <a:rPr lang="en-US" sz="1400" b="1" dirty="0" smtClean="0"/>
              <a:t>Co-Principal Investigator</a:t>
            </a:r>
          </a:p>
          <a:p>
            <a:pPr eaLnBrk="1" hangingPunct="1">
              <a:lnSpc>
                <a:spcPct val="80000"/>
              </a:lnSpc>
            </a:pPr>
            <a:r>
              <a:rPr lang="en-US" sz="1400" b="1" dirty="0" smtClean="0"/>
              <a:t>SAMHSA - Chadwick Trauma Informed Systems – </a:t>
            </a:r>
          </a:p>
          <a:p>
            <a:pPr eaLnBrk="1" hangingPunct="1">
              <a:lnSpc>
                <a:spcPct val="80000"/>
              </a:lnSpc>
            </a:pPr>
            <a:r>
              <a:rPr lang="en-US" sz="1400" b="1" dirty="0" smtClean="0"/>
              <a:t>DI Project</a:t>
            </a:r>
          </a:p>
          <a:p>
            <a:pPr eaLnBrk="1" hangingPunct="1">
              <a:lnSpc>
                <a:spcPct val="80000"/>
              </a:lnSpc>
            </a:pPr>
            <a:endParaRPr lang="en-US" sz="1800" b="1" dirty="0" smtClean="0"/>
          </a:p>
          <a:p>
            <a:pPr eaLnBrk="1" hangingPunct="1">
              <a:lnSpc>
                <a:spcPct val="80000"/>
              </a:lnSpc>
            </a:pPr>
            <a:endParaRPr lang="en-US" sz="1800" b="1" dirty="0" smtClean="0"/>
          </a:p>
          <a:p>
            <a:pPr eaLnBrk="1" hangingPunct="1">
              <a:lnSpc>
                <a:spcPct val="80000"/>
              </a:lnSpc>
            </a:pPr>
            <a:endParaRPr lang="en-US" sz="1800" b="1" dirty="0" smtClean="0"/>
          </a:p>
        </p:txBody>
      </p:sp>
    </p:spTree>
    <p:extLst>
      <p:ext uri="{BB962C8B-B14F-4D97-AF65-F5344CB8AC3E}">
        <p14:creationId xmlns:p14="http://schemas.microsoft.com/office/powerpoint/2010/main" val="3044482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067800" cy="1143000"/>
          </a:xfrm>
        </p:spPr>
        <p:txBody>
          <a:bodyPr/>
          <a:lstStyle/>
          <a:p>
            <a:pPr algn="ctr" eaLnBrk="1" hangingPunct="1"/>
            <a:r>
              <a:rPr lang="en-US" sz="3600" b="1" dirty="0" smtClean="0"/>
              <a:t>Emotional Chain of Custody</a:t>
            </a:r>
            <a:endParaRPr lang="en-US" sz="3600" b="1" i="1" dirty="0" smtClean="0"/>
          </a:p>
        </p:txBody>
      </p:sp>
      <p:sp>
        <p:nvSpPr>
          <p:cNvPr id="38915" name="Rectangle 3"/>
          <p:cNvSpPr>
            <a:spLocks noGrp="1" noChangeArrowheads="1"/>
          </p:cNvSpPr>
          <p:nvPr>
            <p:ph sz="half" idx="1"/>
          </p:nvPr>
        </p:nvSpPr>
        <p:spPr>
          <a:xfrm>
            <a:off x="914400" y="1371600"/>
            <a:ext cx="7239000" cy="4191000"/>
          </a:xfrm>
        </p:spPr>
        <p:txBody>
          <a:bodyPr/>
          <a:lstStyle/>
          <a:p>
            <a:pPr marL="0" indent="0" eaLnBrk="1" hangingPunct="1">
              <a:buFontTx/>
              <a:buNone/>
            </a:pPr>
            <a:r>
              <a:rPr lang="en-US" sz="1800" dirty="0" smtClean="0"/>
              <a:t>	</a:t>
            </a:r>
          </a:p>
          <a:p>
            <a:pPr marL="0" indent="0" eaLnBrk="1" hangingPunct="1">
              <a:buFontTx/>
              <a:buNone/>
            </a:pPr>
            <a:endParaRPr lang="en-US" sz="1800" dirty="0" smtClean="0"/>
          </a:p>
          <a:p>
            <a:pPr marL="0" indent="0" eaLnBrk="1" hangingPunct="1">
              <a:buFontTx/>
              <a:buNone/>
            </a:pPr>
            <a:endParaRPr lang="en-US" sz="1800" dirty="0" smtClean="0"/>
          </a:p>
          <a:p>
            <a:pPr marL="0" indent="0" eaLnBrk="1" hangingPunct="1">
              <a:buFontTx/>
              <a:buNone/>
            </a:pPr>
            <a:r>
              <a:rPr lang="en-US" sz="1800" dirty="0" smtClean="0"/>
              <a:t>     </a:t>
            </a:r>
          </a:p>
          <a:p>
            <a:pPr marL="0" indent="0" eaLnBrk="1" hangingPunct="1"/>
            <a:endParaRPr lang="en-US" sz="1800" dirty="0" smtClean="0"/>
          </a:p>
          <a:p>
            <a:pPr marL="0" indent="0" eaLnBrk="1" hangingPunct="1"/>
            <a:endParaRPr lang="en-US" sz="1800" dirty="0" smtClean="0"/>
          </a:p>
        </p:txBody>
      </p:sp>
      <p:graphicFrame>
        <p:nvGraphicFramePr>
          <p:cNvPr id="38916" name="Object 4" descr="The left side of the slide graphic includes a large circle with 5 concentric circles within the larger circle.  I am listing the circles from the middle out with the center circle being number 1. &#10;1. The first circle, the center circle within the concentric circles is entitled “Child” and is the largest circle. &#10;2. The second circle which is the circle closest to the center is entitled “Family”. &#10;3. The third circle is entitled “Life Context”.&#10;4. The fourth circle is entitled “Community Context”.&#10;5. The fifth circle is entitled “Cultural Context”. &#10;&#10;The large concentric circle has arrows moving from left to right connecting to the traumatic event or events and the various connections to potential community systems and services that the child and family may be involved with as a result of the traumatic event or events.  These systems are listed in text boxes across the slide from left to right and all connect to the last box entitled “Recovery”.&#10;&#10;The text boxes with the name of the various systems the child and family may be involved with are each titled. Each system connects to other systems with interconnecting arrows.  The system provider agencies included in the text boxes include: law enforcement, district attorney, victim, witness, criminal court, system influence offender contact, parole, prison, child protection agency, child protection attorney, guardian ad litem, juvenile family court, substitute care, family, school, new schools, faith community, firefighters, emergency management teams, medical treatment providers,  mental health, resilience building, and recovery. &#10;&#10;There could be many paths that the trauma event or events can take the child and family to various system providers, and the service providers are often interconnected to other provider agencies or systems. &#10;&#10;For instance, the “event or events” text box could lead to Fire Fighters or Emergency Management Team, to medical providers and treatment, to mental health provider and treatment, to resilience building for the child and family and lastly to recovery.  &#10;&#10;Or another path could lead from the “event or events” text box could to child protection agency, to the Child Protection agency Attorney, to the Guardian ad Litem, to the Juvenile or Family Court, to Substitute Care, to Family, to mental health, to resilience, and lastly to Recovery.  &#10; &#10;The end result text box is entitled “Recovery” is located on the far right hand side of the slide. The “recovery” text box is connected with an arrow moving downward and moving back to the left of the slide to the original concentric circle noting the interconnectedness and ongoing cycle of recovery.&#10;" title="Experience Shapes Response to Future Trauma"/>
          <p:cNvGraphicFramePr>
            <a:graphicFrameLocks noChangeAspect="1"/>
          </p:cNvGraphicFramePr>
          <p:nvPr>
            <p:extLst>
              <p:ext uri="{D42A27DB-BD31-4B8C-83A1-F6EECF244321}">
                <p14:modId xmlns:p14="http://schemas.microsoft.com/office/powerpoint/2010/main" val="648221905"/>
              </p:ext>
            </p:extLst>
          </p:nvPr>
        </p:nvGraphicFramePr>
        <p:xfrm>
          <a:off x="0" y="0"/>
          <a:ext cx="9144000" cy="6053138"/>
        </p:xfrm>
        <a:graphic>
          <a:graphicData uri="http://schemas.openxmlformats.org/presentationml/2006/ole">
            <mc:AlternateContent xmlns:mc="http://schemas.openxmlformats.org/markup-compatibility/2006">
              <mc:Choice xmlns:v="urn:schemas-microsoft-com:vml" Requires="v">
                <p:oleObj spid="_x0000_s1138" name="Visio" r:id="rId4" imgW="9786601" imgH="6503213" progId="Visio.Drawing.11">
                  <p:embed/>
                </p:oleObj>
              </mc:Choice>
              <mc:Fallback>
                <p:oleObj name="Visio" r:id="rId4" imgW="9786601" imgH="6503213"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053138"/>
                      </a:xfrm>
                      <a:prstGeom prst="rect">
                        <a:avLst/>
                      </a:prstGeom>
                      <a:solidFill>
                        <a:schemeClr val="bg1">
                          <a:lumMod val="65000"/>
                        </a:schemeClr>
                      </a:solidFill>
                      <a:ln>
                        <a:noFill/>
                      </a:ln>
                      <a:extLst/>
                    </p:spPr>
                  </p:pic>
                </p:oleObj>
              </mc:Fallback>
            </mc:AlternateContent>
          </a:graphicData>
        </a:graphic>
      </p:graphicFrame>
    </p:spTree>
    <p:extLst>
      <p:ext uri="{BB962C8B-B14F-4D97-AF65-F5344CB8AC3E}">
        <p14:creationId xmlns:p14="http://schemas.microsoft.com/office/powerpoint/2010/main" val="34801528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76200" y="76200"/>
            <a:ext cx="8153400" cy="1143000"/>
          </a:xfrm>
        </p:spPr>
        <p:txBody>
          <a:bodyPr/>
          <a:lstStyle/>
          <a:p>
            <a:pPr algn="ctr"/>
            <a:r>
              <a:rPr lang="en-US" sz="3800" b="1" dirty="0" smtClean="0"/>
              <a:t>What Makes up a Trauma Informed Child Welfare System?</a:t>
            </a:r>
          </a:p>
        </p:txBody>
      </p:sp>
      <p:graphicFrame>
        <p:nvGraphicFramePr>
          <p:cNvPr id="4" name="Content Placeholder 3" descr="The slide graphic consists of four circles within a larger circle depicting various systems to the right of the title. &#10;&#10;In the center of the slide is a large graphic of 4 concentric circles that depicts four factors in a trauma informed child welfare system.  The four factors are: individual, family, child welfare system and broader child-serving system. &#10;&#10;On the outside of the large concentric circles are listed three key strategies to create a successful trauma informed child welfare system.&#10;1. One the left side of the large concentric circle is strategy number one: “Help the child tap their natural resiliency and give them new tools for managing the stress”&#10;2. On the top right of the large concentric circle is strategy number two: “The systems can make it better or make it worse”&#10;3. On the bottom right of the large concentric circle is strategy number three: “The caregivers play a central role in Recovery”&#10;" title="What Makes up a Trauma Informed Child Welfare System?"/>
          <p:cNvGraphicFramePr>
            <a:graphicFrameLocks noGrp="1"/>
          </p:cNvGraphicFramePr>
          <p:nvPr>
            <p:ph idx="1"/>
            <p:extLst>
              <p:ext uri="{D42A27DB-BD31-4B8C-83A1-F6EECF244321}">
                <p14:modId xmlns:p14="http://schemas.microsoft.com/office/powerpoint/2010/main" val="2875132647"/>
              </p:ext>
            </p:extLst>
          </p:nvPr>
        </p:nvGraphicFramePr>
        <p:xfrm>
          <a:off x="228600" y="1600200"/>
          <a:ext cx="86868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2" name="TextBox 2"/>
          <p:cNvSpPr txBox="1">
            <a:spLocks noChangeArrowheads="1"/>
          </p:cNvSpPr>
          <p:nvPr/>
        </p:nvSpPr>
        <p:spPr bwMode="auto">
          <a:xfrm>
            <a:off x="6570663" y="2047875"/>
            <a:ext cx="2133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fontAlgn="base" hangingPunct="1">
              <a:spcBef>
                <a:spcPct val="0"/>
              </a:spcBef>
              <a:spcAft>
                <a:spcPct val="0"/>
              </a:spcAft>
            </a:pPr>
            <a:r>
              <a:rPr lang="en-US" sz="1600" dirty="0">
                <a:solidFill>
                  <a:srgbClr val="FFFFFF"/>
                </a:solidFill>
              </a:rPr>
              <a:t>The systems can make it better or make it worse</a:t>
            </a:r>
          </a:p>
        </p:txBody>
      </p:sp>
      <p:sp>
        <p:nvSpPr>
          <p:cNvPr id="37894" name="TextBox 5"/>
          <p:cNvSpPr txBox="1">
            <a:spLocks noChangeArrowheads="1"/>
          </p:cNvSpPr>
          <p:nvPr/>
        </p:nvSpPr>
        <p:spPr bwMode="auto">
          <a:xfrm>
            <a:off x="76200" y="4495800"/>
            <a:ext cx="276389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fontAlgn="base" hangingPunct="1">
              <a:spcBef>
                <a:spcPct val="0"/>
              </a:spcBef>
              <a:spcAft>
                <a:spcPct val="0"/>
              </a:spcAft>
            </a:pPr>
            <a:r>
              <a:rPr lang="en-US" sz="1600" dirty="0">
                <a:solidFill>
                  <a:srgbClr val="FFFFFF"/>
                </a:solidFill>
              </a:rPr>
              <a:t>Help the child tap their </a:t>
            </a:r>
          </a:p>
          <a:p>
            <a:pPr algn="ctr" eaLnBrk="1" fontAlgn="base" hangingPunct="1">
              <a:spcBef>
                <a:spcPct val="0"/>
              </a:spcBef>
              <a:spcAft>
                <a:spcPct val="0"/>
              </a:spcAft>
            </a:pPr>
            <a:r>
              <a:rPr lang="en-US" sz="1600" dirty="0">
                <a:solidFill>
                  <a:srgbClr val="FFFFFF"/>
                </a:solidFill>
              </a:rPr>
              <a:t>natural resiliency and give</a:t>
            </a:r>
          </a:p>
          <a:p>
            <a:pPr algn="ctr" eaLnBrk="1" fontAlgn="base" hangingPunct="1">
              <a:spcBef>
                <a:spcPct val="0"/>
              </a:spcBef>
              <a:spcAft>
                <a:spcPct val="0"/>
              </a:spcAft>
            </a:pPr>
            <a:r>
              <a:rPr lang="en-US" sz="1600" dirty="0">
                <a:solidFill>
                  <a:srgbClr val="FFFFFF"/>
                </a:solidFill>
              </a:rPr>
              <a:t>them new tools for </a:t>
            </a:r>
          </a:p>
          <a:p>
            <a:pPr algn="ctr" eaLnBrk="1" fontAlgn="base" hangingPunct="1">
              <a:spcBef>
                <a:spcPct val="0"/>
              </a:spcBef>
              <a:spcAft>
                <a:spcPct val="0"/>
              </a:spcAft>
            </a:pPr>
            <a:r>
              <a:rPr lang="en-US" sz="1600" dirty="0">
                <a:solidFill>
                  <a:srgbClr val="FFFFFF"/>
                </a:solidFill>
              </a:rPr>
              <a:t>managing the stress</a:t>
            </a:r>
          </a:p>
        </p:txBody>
      </p:sp>
      <p:sp>
        <p:nvSpPr>
          <p:cNvPr id="37893" name="TextBox 4"/>
          <p:cNvSpPr txBox="1">
            <a:spLocks noChangeArrowheads="1"/>
          </p:cNvSpPr>
          <p:nvPr/>
        </p:nvSpPr>
        <p:spPr bwMode="auto">
          <a:xfrm>
            <a:off x="6837363" y="3643312"/>
            <a:ext cx="1600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fontAlgn="base" hangingPunct="1">
              <a:spcBef>
                <a:spcPct val="0"/>
              </a:spcBef>
              <a:spcAft>
                <a:spcPct val="0"/>
              </a:spcAft>
            </a:pPr>
            <a:r>
              <a:rPr lang="en-US" sz="1600" dirty="0">
                <a:solidFill>
                  <a:srgbClr val="FFFFFF"/>
                </a:solidFill>
              </a:rPr>
              <a:t>The caregivers play a central role in Recovery</a:t>
            </a:r>
          </a:p>
        </p:txBody>
      </p:sp>
    </p:spTree>
    <p:extLst>
      <p:ext uri="{BB962C8B-B14F-4D97-AF65-F5344CB8AC3E}">
        <p14:creationId xmlns:p14="http://schemas.microsoft.com/office/powerpoint/2010/main" val="13517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4"/>
                                        </p:tgtEl>
                                        <p:attrNameLst>
                                          <p:attrName>style.visibility</p:attrName>
                                        </p:attrNameLst>
                                      </p:cBhvr>
                                      <p:to>
                                        <p:strVal val="visible"/>
                                      </p:to>
                                    </p:set>
                                    <p:animEffect transition="in" filter="fade">
                                      <p:cBhvr>
                                        <p:cTn id="12" dur="500"/>
                                        <p:tgtEl>
                                          <p:spTgt spid="378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3">
                                            <p:txEl>
                                              <p:pRg st="0" end="0"/>
                                            </p:txEl>
                                          </p:spTgt>
                                        </p:tgtEl>
                                        <p:attrNameLst>
                                          <p:attrName>style.visibility</p:attrName>
                                        </p:attrNameLst>
                                      </p:cBhvr>
                                      <p:to>
                                        <p:strVal val="visible"/>
                                      </p:to>
                                    </p:set>
                                    <p:animEffect transition="in" filter="fade">
                                      <p:cBhvr>
                                        <p:cTn id="17" dur="500"/>
                                        <p:tgtEl>
                                          <p:spTgt spid="3789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892"/>
                                        </p:tgtEl>
                                        <p:attrNameLst>
                                          <p:attrName>style.visibility</p:attrName>
                                        </p:attrNameLst>
                                      </p:cBhvr>
                                      <p:to>
                                        <p:strVal val="visible"/>
                                      </p:to>
                                    </p:set>
                                    <p:animEffect transition="in" filter="fade">
                                      <p:cBhvr>
                                        <p:cTn id="22"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7892" grpId="0"/>
      <p:bldP spid="37894" grpId="0"/>
      <p:bldP spid="37893"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52400" y="-76200"/>
            <a:ext cx="7924800" cy="1143000"/>
          </a:xfrm>
        </p:spPr>
        <p:txBody>
          <a:bodyPr/>
          <a:lstStyle/>
          <a:p>
            <a:pPr algn="ctr"/>
            <a:r>
              <a:rPr lang="en-US" sz="3800" b="1" dirty="0" smtClean="0"/>
              <a:t>Seeing Through a Trauma Lens</a:t>
            </a:r>
          </a:p>
        </p:txBody>
      </p:sp>
      <p:pic>
        <p:nvPicPr>
          <p:cNvPr id="39939" name="Content Placeholder 3" descr="Graphic of a magnifying glass over the words 'Establishing a Trauma in Child Welfare System'" title="Seeing Through a Trauma Lens"/>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143000"/>
            <a:ext cx="3486150" cy="4648200"/>
          </a:xfrm>
        </p:spPr>
      </p:pic>
    </p:spTree>
    <p:extLst>
      <p:ext uri="{BB962C8B-B14F-4D97-AF65-F5344CB8AC3E}">
        <p14:creationId xmlns:p14="http://schemas.microsoft.com/office/powerpoint/2010/main" val="36886043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152400"/>
            <a:ext cx="8153400" cy="1143000"/>
          </a:xfrm>
        </p:spPr>
        <p:txBody>
          <a:bodyPr/>
          <a:lstStyle/>
          <a:p>
            <a:pPr algn="ctr"/>
            <a:r>
              <a:rPr lang="en-US" b="1" dirty="0" smtClean="0"/>
              <a:t>Definition of Trauma-</a:t>
            </a:r>
            <a:br>
              <a:rPr lang="en-US" b="1" dirty="0" smtClean="0"/>
            </a:br>
            <a:r>
              <a:rPr lang="en-US" b="1" dirty="0" smtClean="0"/>
              <a:t>Informed System</a:t>
            </a:r>
          </a:p>
        </p:txBody>
      </p:sp>
      <p:sp>
        <p:nvSpPr>
          <p:cNvPr id="6147" name="Content Placeholder 2"/>
          <p:cNvSpPr>
            <a:spLocks noGrp="1"/>
          </p:cNvSpPr>
          <p:nvPr>
            <p:ph idx="1"/>
          </p:nvPr>
        </p:nvSpPr>
        <p:spPr>
          <a:xfrm>
            <a:off x="228600" y="1828801"/>
            <a:ext cx="8686800" cy="4038600"/>
          </a:xfrm>
        </p:spPr>
        <p:txBody>
          <a:bodyPr/>
          <a:lstStyle/>
          <a:p>
            <a:pPr marL="0" indent="0">
              <a:buFontTx/>
              <a:buNone/>
              <a:defRPr/>
            </a:pPr>
            <a:r>
              <a:rPr lang="en-US" sz="2400" i="1" dirty="0"/>
              <a:t>A trauma-informed child welfare system is one in which all parties involved recognize and respond to the varying impact of traumatic stress on children, caregivers and those who have contact with the system.  Programs and organizations within the system infuse this knowledge, awareness and skills into their organizational cultures, policies, and practices.  They act in collaboration, using the best available science, to </a:t>
            </a:r>
            <a:r>
              <a:rPr lang="en-US" sz="2400" i="1" dirty="0" smtClean="0"/>
              <a:t>facilitate </a:t>
            </a:r>
            <a:r>
              <a:rPr lang="en-US" sz="2400" i="1" dirty="0"/>
              <a:t>and support resiliency and recovery. </a:t>
            </a:r>
            <a:r>
              <a:rPr lang="en-US" i="1" dirty="0"/>
              <a:t>     </a:t>
            </a:r>
            <a:endParaRPr lang="en-US" i="1" dirty="0" smtClean="0"/>
          </a:p>
          <a:p>
            <a:pPr marL="0" indent="0">
              <a:buFontTx/>
              <a:buNone/>
              <a:defRPr/>
            </a:pPr>
            <a:endParaRPr lang="en-US" i="1" dirty="0"/>
          </a:p>
          <a:p>
            <a:pPr marL="0" indent="0" algn="r">
              <a:buFontTx/>
              <a:buNone/>
              <a:defRPr/>
            </a:pPr>
            <a:r>
              <a:rPr lang="en-US" sz="1800" dirty="0" smtClean="0"/>
              <a:t>- CTISP National Advisory Committee</a:t>
            </a:r>
            <a:endParaRPr lang="en-US" sz="1800" dirty="0"/>
          </a:p>
          <a:p>
            <a:pPr>
              <a:defRPr/>
            </a:pPr>
            <a:endParaRPr lang="en-US" dirty="0" smtClean="0"/>
          </a:p>
        </p:txBody>
      </p:sp>
    </p:spTree>
    <p:extLst>
      <p:ext uri="{BB962C8B-B14F-4D97-AF65-F5344CB8AC3E}">
        <p14:creationId xmlns:p14="http://schemas.microsoft.com/office/powerpoint/2010/main" val="3605628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ctrTitle"/>
          </p:nvPr>
        </p:nvSpPr>
        <p:spPr>
          <a:xfrm>
            <a:off x="1600200" y="2286000"/>
            <a:ext cx="7239000" cy="1755775"/>
          </a:xfrm>
        </p:spPr>
        <p:txBody>
          <a:bodyPr/>
          <a:lstStyle/>
          <a:p>
            <a:r>
              <a:rPr lang="en-US" sz="3600" b="1" dirty="0" smtClean="0"/>
              <a:t>Welcome and Introductions</a:t>
            </a:r>
            <a:endParaRPr lang="en-US" sz="3600" dirty="0" smtClean="0">
              <a:latin typeface="Open Sans" pitchFamily="64" charset="0"/>
              <a:cs typeface="Open Sans" pitchFamily="64" charset="0"/>
            </a:endParaRPr>
          </a:p>
        </p:txBody>
      </p:sp>
      <p:sp>
        <p:nvSpPr>
          <p:cNvPr id="9219" name="Subtitle 6"/>
          <p:cNvSpPr>
            <a:spLocks noGrp="1"/>
          </p:cNvSpPr>
          <p:nvPr>
            <p:ph type="subTitle" idx="1"/>
          </p:nvPr>
        </p:nvSpPr>
        <p:spPr>
          <a:xfrm>
            <a:off x="1752600" y="3581400"/>
            <a:ext cx="7162800" cy="1828800"/>
          </a:xfrm>
        </p:spPr>
        <p:txBody>
          <a:bodyPr/>
          <a:lstStyle/>
          <a:p>
            <a:r>
              <a:rPr lang="en-US" sz="2200" dirty="0" err="1" smtClean="0">
                <a:latin typeface="Open Sans" pitchFamily="64" charset="0"/>
                <a:cs typeface="Open Sans" pitchFamily="64" charset="0"/>
              </a:rPr>
              <a:t>Larke</a:t>
            </a:r>
            <a:r>
              <a:rPr lang="en-US" sz="2200" dirty="0" smtClean="0">
                <a:latin typeface="Open Sans" pitchFamily="64" charset="0"/>
                <a:cs typeface="Open Sans" pitchFamily="64" charset="0"/>
              </a:rPr>
              <a:t> </a:t>
            </a:r>
            <a:r>
              <a:rPr lang="en-US" sz="2200" dirty="0" err="1" smtClean="0">
                <a:latin typeface="Open Sans" pitchFamily="64" charset="0"/>
                <a:cs typeface="Open Sans" pitchFamily="64" charset="0"/>
              </a:rPr>
              <a:t>Nahme</a:t>
            </a:r>
            <a:r>
              <a:rPr lang="en-US" sz="2200" dirty="0" smtClean="0">
                <a:latin typeface="Open Sans" pitchFamily="64" charset="0"/>
                <a:cs typeface="Open Sans" pitchFamily="64" charset="0"/>
              </a:rPr>
              <a:t> Huang, Ph.D.</a:t>
            </a:r>
          </a:p>
          <a:p>
            <a:r>
              <a:rPr lang="en-US" sz="2200" dirty="0" smtClean="0">
                <a:latin typeface="Open Sans" pitchFamily="64" charset="0"/>
                <a:cs typeface="Open Sans" pitchFamily="64" charset="0"/>
              </a:rPr>
              <a:t>Lead for the Trauma and Justice Strategic Initiative</a:t>
            </a:r>
          </a:p>
          <a:p>
            <a:r>
              <a:rPr lang="en-US" sz="2200" dirty="0" smtClean="0">
                <a:latin typeface="Open Sans" pitchFamily="64" charset="0"/>
                <a:cs typeface="Open Sans" pitchFamily="64" charset="0"/>
              </a:rPr>
              <a:t>Administrator’s Office of Policy Planning and Innovation</a:t>
            </a:r>
          </a:p>
          <a:p>
            <a:r>
              <a:rPr lang="en-US" sz="2200" dirty="0" smtClean="0">
                <a:latin typeface="Open Sans" pitchFamily="64" charset="0"/>
                <a:cs typeface="Open Sans" pitchFamily="64" charset="0"/>
              </a:rPr>
              <a:t>Substance Abuse and Mental Health Services Administration</a:t>
            </a:r>
          </a:p>
          <a:p>
            <a:pPr algn="l">
              <a:spcBef>
                <a:spcPct val="0"/>
              </a:spcBef>
            </a:pPr>
            <a:r>
              <a:rPr lang="en-US" sz="1600" b="1" dirty="0" smtClean="0">
                <a:solidFill>
                  <a:prstClr val="black"/>
                </a:solidFill>
                <a:latin typeface="Arial" charset="0"/>
                <a:cs typeface="Arial" charset="0"/>
              </a:rPr>
              <a:t/>
            </a:r>
            <a:br>
              <a:rPr lang="en-US" sz="1600" b="1" dirty="0" smtClean="0">
                <a:solidFill>
                  <a:prstClr val="black"/>
                </a:solidFill>
                <a:latin typeface="Arial" charset="0"/>
                <a:cs typeface="Arial" charset="0"/>
              </a:rPr>
            </a:br>
            <a:r>
              <a:rPr lang="en-US" sz="1600" b="1" dirty="0" smtClean="0">
                <a:solidFill>
                  <a:prstClr val="black"/>
                </a:solidFill>
                <a:latin typeface="Arial" charset="0"/>
                <a:cs typeface="Arial" charset="0"/>
              </a:rPr>
              <a:t>Implementing </a:t>
            </a:r>
            <a:r>
              <a:rPr lang="en-US" sz="1600" b="1" dirty="0">
                <a:solidFill>
                  <a:prstClr val="black"/>
                </a:solidFill>
                <a:latin typeface="Arial" charset="0"/>
                <a:cs typeface="Arial" charset="0"/>
              </a:rPr>
              <a:t>a </a:t>
            </a:r>
            <a:br>
              <a:rPr lang="en-US" sz="1600" b="1" dirty="0">
                <a:solidFill>
                  <a:prstClr val="black"/>
                </a:solidFill>
                <a:latin typeface="Arial" charset="0"/>
                <a:cs typeface="Arial" charset="0"/>
              </a:rPr>
            </a:br>
            <a:r>
              <a:rPr lang="en-US" sz="1600" b="1" dirty="0">
                <a:solidFill>
                  <a:prstClr val="black"/>
                </a:solidFill>
                <a:latin typeface="Arial" charset="0"/>
                <a:cs typeface="Arial" charset="0"/>
              </a:rPr>
              <a:t>Trauma-Informed Approach for </a:t>
            </a:r>
            <a:r>
              <a:rPr lang="en-US" sz="1600" b="1" dirty="0" smtClean="0">
                <a:solidFill>
                  <a:prstClr val="black"/>
                </a:solidFill>
                <a:latin typeface="Arial" charset="0"/>
                <a:cs typeface="Arial" charset="0"/>
              </a:rPr>
              <a:t>Youth</a:t>
            </a:r>
            <a:br>
              <a:rPr lang="en-US" sz="1600" b="1" dirty="0" smtClean="0">
                <a:solidFill>
                  <a:prstClr val="black"/>
                </a:solidFill>
                <a:latin typeface="Arial" charset="0"/>
                <a:cs typeface="Arial" charset="0"/>
              </a:rPr>
            </a:br>
            <a:r>
              <a:rPr lang="en-US" sz="1600" b="1" dirty="0" smtClean="0">
                <a:solidFill>
                  <a:prstClr val="black"/>
                </a:solidFill>
                <a:latin typeface="Arial" charset="0"/>
                <a:cs typeface="Arial" charset="0"/>
              </a:rPr>
              <a:t>Across </a:t>
            </a:r>
            <a:r>
              <a:rPr lang="en-US" sz="1600" b="1" dirty="0">
                <a:solidFill>
                  <a:prstClr val="black"/>
                </a:solidFill>
                <a:latin typeface="Arial" charset="0"/>
                <a:cs typeface="Arial" charset="0"/>
              </a:rPr>
              <a:t>Service Sectors</a:t>
            </a:r>
          </a:p>
          <a:p>
            <a:pPr algn="l">
              <a:spcBef>
                <a:spcPct val="0"/>
              </a:spcBef>
            </a:pPr>
            <a:r>
              <a:rPr lang="en-US" sz="1600" dirty="0">
                <a:solidFill>
                  <a:prstClr val="black"/>
                </a:solidFill>
                <a:latin typeface="Arial" charset="0"/>
                <a:cs typeface="Arial" charset="0"/>
              </a:rPr>
              <a:t>Tuesday, May 21, 2013</a:t>
            </a:r>
          </a:p>
          <a:p>
            <a:endParaRPr lang="en-US" sz="2200" dirty="0" smtClean="0">
              <a:latin typeface="Open Sans" pitchFamily="64" charset="0"/>
              <a:cs typeface="Open Sans" pitchFamily="64" charset="0"/>
            </a:endParaRPr>
          </a:p>
          <a:p>
            <a:r>
              <a:rPr lang="en-US" sz="2200" dirty="0" smtClean="0">
                <a:latin typeface="Open Sans" pitchFamily="64" charset="0"/>
                <a:cs typeface="Open Sans" pitchFamily="64" charset="0"/>
              </a:rPr>
              <a:t> </a:t>
            </a:r>
          </a:p>
        </p:txBody>
      </p:sp>
    </p:spTree>
    <p:extLst>
      <p:ext uri="{BB962C8B-B14F-4D97-AF65-F5344CB8AC3E}">
        <p14:creationId xmlns:p14="http://schemas.microsoft.com/office/powerpoint/2010/main" val="7451848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28600" y="0"/>
            <a:ext cx="8153400" cy="1295400"/>
          </a:xfrm>
        </p:spPr>
        <p:txBody>
          <a:bodyPr/>
          <a:lstStyle/>
          <a:p>
            <a:r>
              <a:rPr lang="en-US" sz="3600" b="1" dirty="0" smtClean="0"/>
              <a:t>Essential Elements of a Trauma- </a:t>
            </a:r>
            <a:br>
              <a:rPr lang="en-US" sz="3600" b="1" dirty="0" smtClean="0"/>
            </a:br>
            <a:r>
              <a:rPr lang="en-US" sz="3600" b="1" dirty="0" smtClean="0"/>
              <a:t>Informed Child Welfare System</a:t>
            </a:r>
          </a:p>
        </p:txBody>
      </p:sp>
      <p:pic>
        <p:nvPicPr>
          <p:cNvPr id="44036" name="Picture 5" descr="The slide displays two graphics: &#10;1) In the center of the slide is a large graphic with 4 concentric circles that depicts four factors in a trauma informed child welfare system.  The four factors are: individual, family, child welfare system and broader child-serving system. &#10;2) A large black line with seven various colored egg shaped circles are encircling the concentric circles described above in number 1.  The seven egg shaped circles provide seven essential elements of a trauma-informed child welfare system.  The seven elements are listed from top left moving around the circle from left to right as follows: &#10;a) Partner with Agencies and Systems that Interact with Children and Families&#10;b) Partner with Youth and Families&#10;c) Enhance the Well-Being and Resilience of Those Working in the System&#10;d) Enhance Family Well-Being and Resilience&#10;e) Enhance Child Well-Being and Resilience&#10;f) Identify Trauma-Related Needs of Children and Families &#10;g) Maximize Physical and Psychological Safety for Children and Families&#10;" title="Essential Elements of a Trauma-Informed Child Welfare Syste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5334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078489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1113" y="457200"/>
            <a:ext cx="7227887" cy="914400"/>
          </a:xfrm>
        </p:spPr>
        <p:txBody>
          <a:bodyPr/>
          <a:lstStyle/>
          <a:p>
            <a:r>
              <a:rPr lang="en-US" sz="3200" b="1" dirty="0" smtClean="0"/>
              <a:t>Element #1: Maximize Physical and Psychological Safety for Children and Families</a:t>
            </a:r>
          </a:p>
        </p:txBody>
      </p:sp>
      <p:sp>
        <p:nvSpPr>
          <p:cNvPr id="46083" name="Content Placeholder 2"/>
          <p:cNvSpPr>
            <a:spLocks noGrp="1"/>
          </p:cNvSpPr>
          <p:nvPr>
            <p:ph idx="1"/>
          </p:nvPr>
        </p:nvSpPr>
        <p:spPr>
          <a:xfrm>
            <a:off x="304800" y="1828800"/>
            <a:ext cx="6400800" cy="4191000"/>
          </a:xfrm>
        </p:spPr>
        <p:txBody>
          <a:bodyPr/>
          <a:lstStyle/>
          <a:p>
            <a:pPr marL="0" indent="0" algn="ctr">
              <a:buFontTx/>
              <a:buNone/>
            </a:pPr>
            <a:r>
              <a:rPr lang="en-US" sz="2800" dirty="0" smtClean="0">
                <a:ea typeface="ＭＳ Ｐゴシック" pitchFamily="-111" charset="-128"/>
              </a:rPr>
              <a:t>Safety is one of the priorities of the child welfare system – but for a child and family who have experienced trauma, they may still feel unsafe even when they are no longer in a dangerous situation. Given this, in addition to ensuring physical safety, it is important to help children and families feel psychologically safe.  </a:t>
            </a:r>
          </a:p>
        </p:txBody>
      </p:sp>
      <p:grpSp>
        <p:nvGrpSpPr>
          <p:cNvPr id="10" name="Group 9" descr="circle graphic"/>
          <p:cNvGrpSpPr/>
          <p:nvPr/>
        </p:nvGrpSpPr>
        <p:grpSpPr>
          <a:xfrm rot="583202">
            <a:off x="6734009" y="2227856"/>
            <a:ext cx="2223312" cy="2400424"/>
            <a:chOff x="2958288" y="-4957"/>
            <a:chExt cx="1093823" cy="1143248"/>
          </a:xfrm>
          <a:solidFill>
            <a:srgbClr val="5E9F9F"/>
          </a:solidFill>
        </p:grpSpPr>
        <p:sp>
          <p:nvSpPr>
            <p:cNvPr id="11" name="Oval 10"/>
            <p:cNvSpPr/>
            <p:nvPr/>
          </p:nvSpPr>
          <p:spPr>
            <a:xfrm>
              <a:off x="2958288" y="-4957"/>
              <a:ext cx="1093823" cy="1143248"/>
            </a:xfrm>
            <a:prstGeom prst="ellipse">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Oval 4" descr="Maximize Physical and Psychological Safety for Children and Families"/>
            <p:cNvSpPr/>
            <p:nvPr/>
          </p:nvSpPr>
          <p:spPr>
            <a:xfrm>
              <a:off x="3118475" y="162468"/>
              <a:ext cx="773449" cy="808398"/>
            </a:xfrm>
            <a:prstGeom prst="rect">
              <a:avLst/>
            </a:prstGeom>
            <a:grpFill/>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950" fontAlgn="base">
                <a:lnSpc>
                  <a:spcPct val="90000"/>
                </a:lnSpc>
                <a:spcBef>
                  <a:spcPct val="0"/>
                </a:spcBef>
                <a:spcAft>
                  <a:spcPct val="35000"/>
                </a:spcAft>
                <a:defRPr/>
              </a:pPr>
              <a:r>
                <a:rPr lang="en-US" b="1" dirty="0">
                  <a:solidFill>
                    <a:srgbClr val="000000"/>
                  </a:solidFill>
                </a:rPr>
                <a:t>Maximize Physical and Psychological Safety for Children and Families</a:t>
              </a:r>
            </a:p>
          </p:txBody>
        </p:sp>
      </p:grpSp>
    </p:spTree>
    <p:extLst>
      <p:ext uri="{BB962C8B-B14F-4D97-AF65-F5344CB8AC3E}">
        <p14:creationId xmlns:p14="http://schemas.microsoft.com/office/powerpoint/2010/main" val="261128804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152400"/>
            <a:ext cx="7924800" cy="1143000"/>
          </a:xfrm>
        </p:spPr>
        <p:txBody>
          <a:bodyPr/>
          <a:lstStyle/>
          <a:p>
            <a:pPr algn="ctr"/>
            <a:r>
              <a:rPr lang="en-US" sz="3800" b="1" dirty="0" smtClean="0"/>
              <a:t>Key Terms in Thinking About Psychological Safety</a:t>
            </a:r>
          </a:p>
        </p:txBody>
      </p:sp>
      <p:sp>
        <p:nvSpPr>
          <p:cNvPr id="47107" name="Content Placeholder 2"/>
          <p:cNvSpPr>
            <a:spLocks noGrp="1"/>
          </p:cNvSpPr>
          <p:nvPr>
            <p:ph idx="1"/>
          </p:nvPr>
        </p:nvSpPr>
        <p:spPr>
          <a:xfrm>
            <a:off x="228600" y="1981200"/>
            <a:ext cx="8686800" cy="3505200"/>
          </a:xfrm>
        </p:spPr>
        <p:txBody>
          <a:bodyPr/>
          <a:lstStyle/>
          <a:p>
            <a:pPr marL="457200" indent="-457200">
              <a:buFont typeface="Arial" pitchFamily="34" charset="0"/>
              <a:buChar char="•"/>
            </a:pPr>
            <a:r>
              <a:rPr lang="en-US" dirty="0" smtClean="0"/>
              <a:t>Trauma Reminder</a:t>
            </a:r>
            <a:r>
              <a:rPr lang="en-US" i="1" dirty="0" smtClean="0"/>
              <a:t> </a:t>
            </a:r>
          </a:p>
          <a:p>
            <a:r>
              <a:rPr lang="en-US" sz="1600" i="1" dirty="0" smtClean="0"/>
              <a:t>“The child’s memory retains those learned links, and such thoughts and memories are sufficient to elicit ongoing fear and make a child anxious” - </a:t>
            </a:r>
            <a:r>
              <a:rPr lang="en-US" sz="1600" dirty="0" smtClean="0"/>
              <a:t>National Scientific Council on the Developing Child (2010)</a:t>
            </a:r>
          </a:p>
          <a:p>
            <a:endParaRPr lang="en-US" dirty="0" smtClean="0"/>
          </a:p>
          <a:p>
            <a:endParaRPr lang="en-US" dirty="0" smtClean="0"/>
          </a:p>
          <a:p>
            <a:pPr marL="457200" indent="-457200">
              <a:buFont typeface="Arial" pitchFamily="34" charset="0"/>
              <a:buChar char="•"/>
            </a:pPr>
            <a:r>
              <a:rPr lang="en-US" dirty="0" smtClean="0"/>
              <a:t>Trauma Trigger</a:t>
            </a:r>
          </a:p>
        </p:txBody>
      </p:sp>
    </p:spTree>
    <p:extLst>
      <p:ext uri="{BB962C8B-B14F-4D97-AF65-F5344CB8AC3E}">
        <p14:creationId xmlns:p14="http://schemas.microsoft.com/office/powerpoint/2010/main" val="15867134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28575" y="457200"/>
            <a:ext cx="7324725" cy="914400"/>
          </a:xfrm>
        </p:spPr>
        <p:txBody>
          <a:bodyPr/>
          <a:lstStyle/>
          <a:p>
            <a:r>
              <a:rPr lang="en-US" b="1" dirty="0" smtClean="0">
                <a:ea typeface="ＭＳ Ｐゴシック" pitchFamily="34" charset="-128"/>
              </a:rPr>
              <a:t>Element #2: Identify Trauma-Related Needs of Children </a:t>
            </a:r>
            <a:r>
              <a:rPr lang="en-US" b="1" dirty="0" smtClean="0">
                <a:solidFill>
                  <a:schemeClr val="tx1"/>
                </a:solidFill>
                <a:ea typeface="ＭＳ Ｐゴシック" pitchFamily="34" charset="-128"/>
              </a:rPr>
              <a:t> Families</a:t>
            </a:r>
          </a:p>
        </p:txBody>
      </p:sp>
      <p:grpSp>
        <p:nvGrpSpPr>
          <p:cNvPr id="77829" name="Group 7" descr="Circle graphic"/>
          <p:cNvGrpSpPr>
            <a:grpSpLocks/>
          </p:cNvGrpSpPr>
          <p:nvPr/>
        </p:nvGrpSpPr>
        <p:grpSpPr bwMode="auto">
          <a:xfrm rot="-572208">
            <a:off x="601663" y="1690688"/>
            <a:ext cx="2613025" cy="2813050"/>
            <a:chOff x="4525026" y="768974"/>
            <a:chExt cx="1114201" cy="1114201"/>
          </a:xfrm>
        </p:grpSpPr>
        <p:sp>
          <p:nvSpPr>
            <p:cNvPr id="9" name="Oval 8"/>
            <p:cNvSpPr/>
            <p:nvPr/>
          </p:nvSpPr>
          <p:spPr>
            <a:xfrm>
              <a:off x="4525026" y="768974"/>
              <a:ext cx="1114201" cy="1114201"/>
            </a:xfrm>
            <a:prstGeom prst="ellipse">
              <a:avLst/>
            </a:prstGeom>
            <a:solidFill>
              <a:srgbClr val="B2CA4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Oval 4" descr="Identify Trauma-Related Needs of Children and Families&#10;"/>
            <p:cNvSpPr/>
            <p:nvPr/>
          </p:nvSpPr>
          <p:spPr>
            <a:xfrm>
              <a:off x="4688162" y="932457"/>
              <a:ext cx="787928" cy="787235"/>
            </a:xfrm>
            <a:prstGeom prst="rect">
              <a:avLst/>
            </a:prstGeom>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950" fontAlgn="base">
                <a:lnSpc>
                  <a:spcPct val="90000"/>
                </a:lnSpc>
                <a:spcBef>
                  <a:spcPct val="0"/>
                </a:spcBef>
                <a:spcAft>
                  <a:spcPct val="35000"/>
                </a:spcAft>
                <a:defRPr/>
              </a:pPr>
              <a:r>
                <a:rPr lang="en-US" sz="2000" b="1" dirty="0">
                  <a:solidFill>
                    <a:srgbClr val="000000"/>
                  </a:solidFill>
                </a:rPr>
                <a:t>Identify Trauma-Related Needs of Children and Families</a:t>
              </a:r>
            </a:p>
          </p:txBody>
        </p:sp>
      </p:grpSp>
      <p:sp>
        <p:nvSpPr>
          <p:cNvPr id="77827" name="Content Placeholder 2"/>
          <p:cNvSpPr>
            <a:spLocks noGrp="1"/>
          </p:cNvSpPr>
          <p:nvPr>
            <p:ph idx="1"/>
          </p:nvPr>
        </p:nvSpPr>
        <p:spPr>
          <a:xfrm>
            <a:off x="3429000" y="1600200"/>
            <a:ext cx="5638800" cy="4572000"/>
          </a:xfrm>
        </p:spPr>
        <p:txBody>
          <a:bodyPr/>
          <a:lstStyle/>
          <a:p>
            <a:pPr marL="457200" indent="-457200"/>
            <a:r>
              <a:rPr lang="en-US" sz="2600" dirty="0" smtClean="0">
                <a:ea typeface="ＭＳ Ｐゴシック" pitchFamily="34" charset="-128"/>
              </a:rPr>
              <a:t>One of the first steps in helping trauma-exposed children and families is to understand how they have been impacted by trauma</a:t>
            </a:r>
          </a:p>
          <a:p>
            <a:pPr marL="457200" indent="-457200"/>
            <a:r>
              <a:rPr lang="en-US" sz="2600" dirty="0" smtClean="0">
                <a:ea typeface="ＭＳ Ｐゴシック" pitchFamily="34" charset="-128"/>
              </a:rPr>
              <a:t>Trauma-related needs can be identified through trauma screening and assessment</a:t>
            </a:r>
          </a:p>
          <a:p>
            <a:pPr marL="457200" indent="-457200"/>
            <a:r>
              <a:rPr lang="en-US" sz="2600" dirty="0" smtClean="0">
                <a:ea typeface="ＭＳ Ｐゴシック" pitchFamily="34" charset="-128"/>
              </a:rPr>
              <a:t>It is important to consider trauma when making service referrals and service plans</a:t>
            </a:r>
          </a:p>
        </p:txBody>
      </p:sp>
    </p:spTree>
    <p:extLst>
      <p:ext uri="{BB962C8B-B14F-4D97-AF65-F5344CB8AC3E}">
        <p14:creationId xmlns:p14="http://schemas.microsoft.com/office/powerpoint/2010/main" val="207123279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152401" y="381000"/>
            <a:ext cx="7848600" cy="1143000"/>
          </a:xfrm>
        </p:spPr>
        <p:txBody>
          <a:bodyPr/>
          <a:lstStyle/>
          <a:p>
            <a:r>
              <a:rPr lang="en-US" b="1" dirty="0" smtClean="0">
                <a:ea typeface="ＭＳ Ｐゴシック" pitchFamily="34" charset="-128"/>
              </a:rPr>
              <a:t>Element #3: Enhance Child </a:t>
            </a:r>
            <a:br>
              <a:rPr lang="en-US" b="1" dirty="0" smtClean="0">
                <a:ea typeface="ＭＳ Ｐゴシック" pitchFamily="34" charset="-128"/>
              </a:rPr>
            </a:br>
            <a:r>
              <a:rPr lang="en-US" b="1" dirty="0" smtClean="0">
                <a:ea typeface="ＭＳ Ｐゴシック" pitchFamily="34" charset="-128"/>
              </a:rPr>
              <a:t>Well-Being and Resilience  </a:t>
            </a:r>
          </a:p>
        </p:txBody>
      </p:sp>
      <p:sp>
        <p:nvSpPr>
          <p:cNvPr id="78851" name="Content Placeholder 2"/>
          <p:cNvSpPr>
            <a:spLocks noGrp="1"/>
          </p:cNvSpPr>
          <p:nvPr>
            <p:ph idx="1"/>
          </p:nvPr>
        </p:nvSpPr>
        <p:spPr>
          <a:xfrm>
            <a:off x="457200" y="1524000"/>
            <a:ext cx="5334000" cy="4724400"/>
          </a:xfrm>
        </p:spPr>
        <p:txBody>
          <a:bodyPr/>
          <a:lstStyle/>
          <a:p>
            <a:r>
              <a:rPr lang="en-US" sz="2200" dirty="0" smtClean="0">
                <a:ea typeface="ＭＳ Ｐゴシック" pitchFamily="34" charset="-128"/>
              </a:rPr>
              <a:t>Many children are naturally resilient</a:t>
            </a:r>
          </a:p>
          <a:p>
            <a:r>
              <a:rPr lang="en-US" sz="2200" dirty="0" smtClean="0">
                <a:ea typeface="ＭＳ Ｐゴシック" pitchFamily="34" charset="-128"/>
              </a:rPr>
              <a:t>It is important for the child welfare system to recognize and build on children’s existing strengths</a:t>
            </a:r>
          </a:p>
          <a:p>
            <a:r>
              <a:rPr lang="en-US" sz="2200" dirty="0" smtClean="0">
                <a:ea typeface="ＭＳ Ｐゴシック" pitchFamily="34" charset="-128"/>
              </a:rPr>
              <a:t>Both individual caseworkers and overall agency policies should support the continuity of children’s relationships</a:t>
            </a:r>
          </a:p>
          <a:p>
            <a:r>
              <a:rPr lang="en-US" sz="2200" dirty="0" smtClean="0">
                <a:ea typeface="ＭＳ Ｐゴシック" pitchFamily="34" charset="-128"/>
              </a:rPr>
              <a:t>Child welfare staff and agencies should also ensure that children who have been traumatized have access to evidence-based trauma treatments and services </a:t>
            </a:r>
          </a:p>
        </p:txBody>
      </p:sp>
      <p:grpSp>
        <p:nvGrpSpPr>
          <p:cNvPr id="78852" name="Group 7" descr="Circle graphic"/>
          <p:cNvGrpSpPr>
            <a:grpSpLocks/>
          </p:cNvGrpSpPr>
          <p:nvPr/>
        </p:nvGrpSpPr>
        <p:grpSpPr bwMode="auto">
          <a:xfrm rot="382223">
            <a:off x="5843588" y="2038350"/>
            <a:ext cx="2538412" cy="2462213"/>
            <a:chOff x="4914495" y="2475349"/>
            <a:chExt cx="1114201" cy="1114201"/>
          </a:xfrm>
        </p:grpSpPr>
        <p:sp>
          <p:nvSpPr>
            <p:cNvPr id="9" name="Oval 8" descr="Enhance Child Well-Being and Resilience&#10;"/>
            <p:cNvSpPr/>
            <p:nvPr/>
          </p:nvSpPr>
          <p:spPr>
            <a:xfrm>
              <a:off x="4914495" y="2475349"/>
              <a:ext cx="1114201" cy="1114201"/>
            </a:xfrm>
            <a:prstGeom prst="ellipse">
              <a:avLst/>
            </a:prstGeom>
            <a:solidFill>
              <a:srgbClr val="765C6A"/>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Oval 4"/>
            <p:cNvSpPr/>
            <p:nvPr/>
          </p:nvSpPr>
          <p:spPr>
            <a:xfrm>
              <a:off x="5077549" y="2638421"/>
              <a:ext cx="788093" cy="788058"/>
            </a:xfrm>
            <a:prstGeom prst="rect">
              <a:avLst/>
            </a:prstGeom>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950" fontAlgn="base">
                <a:lnSpc>
                  <a:spcPct val="90000"/>
                </a:lnSpc>
                <a:spcBef>
                  <a:spcPct val="0"/>
                </a:spcBef>
                <a:spcAft>
                  <a:spcPct val="35000"/>
                </a:spcAft>
                <a:defRPr/>
              </a:pPr>
              <a:r>
                <a:rPr lang="en-US" b="1" dirty="0">
                  <a:solidFill>
                    <a:srgbClr val="000000"/>
                  </a:solidFill>
                </a:rPr>
                <a:t>Enhance Child Well-Being and Resilience</a:t>
              </a:r>
            </a:p>
          </p:txBody>
        </p:sp>
      </p:grpSp>
    </p:spTree>
    <p:extLst>
      <p:ext uri="{BB962C8B-B14F-4D97-AF65-F5344CB8AC3E}">
        <p14:creationId xmlns:p14="http://schemas.microsoft.com/office/powerpoint/2010/main" val="298834756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92076"/>
            <a:ext cx="7239000" cy="1507760"/>
          </a:xfrm>
        </p:spPr>
        <p:txBody>
          <a:bodyPr/>
          <a:lstStyle/>
          <a:p>
            <a:r>
              <a:rPr lang="en-US" b="1" dirty="0" smtClean="0"/>
              <a:t>Element #4: Enhance Family Well-Being and Resilience  </a:t>
            </a:r>
          </a:p>
        </p:txBody>
      </p:sp>
      <p:grpSp>
        <p:nvGrpSpPr>
          <p:cNvPr id="57349" name="Group 7" descr="Circle graphic"/>
          <p:cNvGrpSpPr>
            <a:grpSpLocks/>
          </p:cNvGrpSpPr>
          <p:nvPr/>
        </p:nvGrpSpPr>
        <p:grpSpPr bwMode="auto">
          <a:xfrm rot="-405132">
            <a:off x="677863" y="1743075"/>
            <a:ext cx="2590800" cy="2614613"/>
            <a:chOff x="3823227" y="3843755"/>
            <a:chExt cx="1114201" cy="1114201"/>
          </a:xfrm>
        </p:grpSpPr>
        <p:sp>
          <p:nvSpPr>
            <p:cNvPr id="9" name="Oval 8"/>
            <p:cNvSpPr/>
            <p:nvPr/>
          </p:nvSpPr>
          <p:spPr>
            <a:xfrm>
              <a:off x="3823227" y="3843755"/>
              <a:ext cx="1114201" cy="1114201"/>
            </a:xfrm>
            <a:prstGeom prst="ellipse">
              <a:avLst/>
            </a:prstGeom>
            <a:solidFill>
              <a:srgbClr val="A95C4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Oval 4" descr="Enhance Family Well-Being and Resilience&#10;"/>
            <p:cNvSpPr/>
            <p:nvPr/>
          </p:nvSpPr>
          <p:spPr>
            <a:xfrm>
              <a:off x="3986397" y="4006792"/>
              <a:ext cx="787860" cy="788126"/>
            </a:xfrm>
            <a:prstGeom prst="rect">
              <a:avLst/>
            </a:prstGeom>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950" fontAlgn="base">
                <a:lnSpc>
                  <a:spcPct val="90000"/>
                </a:lnSpc>
                <a:spcBef>
                  <a:spcPct val="0"/>
                </a:spcBef>
                <a:spcAft>
                  <a:spcPct val="35000"/>
                </a:spcAft>
                <a:defRPr/>
              </a:pPr>
              <a:r>
                <a:rPr lang="en-US" sz="2000" b="1" dirty="0">
                  <a:solidFill>
                    <a:srgbClr val="000000"/>
                  </a:solidFill>
                </a:rPr>
                <a:t>Enhance Family Well-Being and Resilience</a:t>
              </a:r>
            </a:p>
          </p:txBody>
        </p:sp>
      </p:grpSp>
      <p:sp>
        <p:nvSpPr>
          <p:cNvPr id="57347" name="Content Placeholder 2"/>
          <p:cNvSpPr>
            <a:spLocks noGrp="1"/>
          </p:cNvSpPr>
          <p:nvPr>
            <p:ph idx="1"/>
          </p:nvPr>
        </p:nvSpPr>
        <p:spPr>
          <a:xfrm>
            <a:off x="3449638" y="2001838"/>
            <a:ext cx="5541962" cy="3636962"/>
          </a:xfrm>
        </p:spPr>
        <p:txBody>
          <a:bodyPr/>
          <a:lstStyle/>
          <a:p>
            <a:pPr marL="457200" indent="-457200">
              <a:buFont typeface="Arial" pitchFamily="34" charset="0"/>
              <a:buChar char="•"/>
            </a:pPr>
            <a:r>
              <a:rPr lang="en-US" sz="2200" dirty="0" smtClean="0">
                <a:ea typeface="ＭＳ Ｐゴシック" pitchFamily="-111" charset="-128"/>
              </a:rPr>
              <a:t>Families are a critical part of both protecting children from harm and enhancing their natural resilience </a:t>
            </a:r>
            <a:endParaRPr lang="en-US" sz="2200" b="1" u="sng" dirty="0" smtClean="0">
              <a:ea typeface="ＭＳ Ｐゴシック" pitchFamily="-111" charset="-128"/>
            </a:endParaRPr>
          </a:p>
          <a:p>
            <a:pPr marL="457200" indent="-457200">
              <a:buFont typeface="Arial" pitchFamily="34" charset="0"/>
              <a:buChar char="•"/>
            </a:pPr>
            <a:r>
              <a:rPr lang="en-US" sz="2200" dirty="0" smtClean="0">
                <a:ea typeface="ＭＳ Ｐゴシック" pitchFamily="-111" charset="-128"/>
              </a:rPr>
              <a:t>Providing trauma-informed education and services to parents and other caregivers enhances their protective capacities</a:t>
            </a:r>
          </a:p>
          <a:p>
            <a:pPr marL="457200" indent="-457200">
              <a:buFont typeface="Arial" pitchFamily="34" charset="0"/>
              <a:buChar char="•"/>
            </a:pPr>
            <a:r>
              <a:rPr lang="en-US" sz="2200" dirty="0">
                <a:ea typeface="ＭＳ Ｐゴシック" pitchFamily="-111" charset="-128"/>
              </a:rPr>
              <a:t>Child </a:t>
            </a:r>
            <a:r>
              <a:rPr lang="en-US" sz="2200" dirty="0" smtClean="0">
                <a:ea typeface="ＭＳ Ｐゴシック" pitchFamily="-111" charset="-128"/>
              </a:rPr>
              <a:t>welfare agencies should recognize that caregivers themselves may have trauma histories  </a:t>
            </a:r>
            <a:endParaRPr lang="en-US" sz="2200" dirty="0">
              <a:ea typeface="ＭＳ Ｐゴシック" pitchFamily="-111" charset="-128"/>
            </a:endParaRPr>
          </a:p>
        </p:txBody>
      </p:sp>
    </p:spTree>
    <p:extLst>
      <p:ext uri="{BB962C8B-B14F-4D97-AF65-F5344CB8AC3E}">
        <p14:creationId xmlns:p14="http://schemas.microsoft.com/office/powerpoint/2010/main" val="37247892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92075"/>
            <a:ext cx="6705600" cy="1584325"/>
          </a:xfrm>
        </p:spPr>
        <p:txBody>
          <a:bodyPr/>
          <a:lstStyle/>
          <a:p>
            <a:r>
              <a:rPr lang="en-US" sz="3600" b="1" dirty="0" smtClean="0"/>
              <a:t>Element #5 - Enhance the Well-Being and Resilience of Those Working in the System</a:t>
            </a:r>
          </a:p>
        </p:txBody>
      </p:sp>
      <p:grpSp>
        <p:nvGrpSpPr>
          <p:cNvPr id="58373" name="Group 7" descr="Circle graphic"/>
          <p:cNvGrpSpPr>
            <a:grpSpLocks/>
          </p:cNvGrpSpPr>
          <p:nvPr/>
        </p:nvGrpSpPr>
        <p:grpSpPr bwMode="auto">
          <a:xfrm rot="-499900">
            <a:off x="200025" y="1889125"/>
            <a:ext cx="3148013" cy="2995613"/>
            <a:chOff x="2072970" y="3843755"/>
            <a:chExt cx="1114201" cy="1114201"/>
          </a:xfrm>
        </p:grpSpPr>
        <p:sp>
          <p:nvSpPr>
            <p:cNvPr id="9" name="Oval 8"/>
            <p:cNvSpPr/>
            <p:nvPr/>
          </p:nvSpPr>
          <p:spPr>
            <a:xfrm>
              <a:off x="2072970" y="3843755"/>
              <a:ext cx="1114201" cy="1114201"/>
            </a:xfrm>
            <a:prstGeom prst="ellipse">
              <a:avLst/>
            </a:prstGeom>
            <a:solidFill>
              <a:srgbClr val="53769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Oval 4" descr="Enhance the Well-Being and Resilience of Those Working in the System&#10;"/>
            <p:cNvSpPr/>
            <p:nvPr/>
          </p:nvSpPr>
          <p:spPr>
            <a:xfrm>
              <a:off x="2235914" y="4006722"/>
              <a:ext cx="788313" cy="788266"/>
            </a:xfrm>
            <a:prstGeom prst="rect">
              <a:avLst/>
            </a:prstGeom>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444500" fontAlgn="base">
                <a:lnSpc>
                  <a:spcPct val="90000"/>
                </a:lnSpc>
                <a:spcBef>
                  <a:spcPct val="0"/>
                </a:spcBef>
                <a:spcAft>
                  <a:spcPct val="35000"/>
                </a:spcAft>
                <a:defRPr/>
              </a:pPr>
              <a:r>
                <a:rPr lang="en-US" sz="2000" b="1" dirty="0">
                  <a:solidFill>
                    <a:srgbClr val="000000"/>
                  </a:solidFill>
                </a:rPr>
                <a:t>Enhance the Well-Being and Resilience of Those Working in the System</a:t>
              </a:r>
            </a:p>
          </p:txBody>
        </p:sp>
      </p:grpSp>
      <p:sp>
        <p:nvSpPr>
          <p:cNvPr id="58371" name="Content Placeholder 2"/>
          <p:cNvSpPr>
            <a:spLocks noGrp="1"/>
          </p:cNvSpPr>
          <p:nvPr>
            <p:ph idx="1"/>
          </p:nvPr>
        </p:nvSpPr>
        <p:spPr>
          <a:xfrm>
            <a:off x="3276600" y="2065338"/>
            <a:ext cx="5578475" cy="3497262"/>
          </a:xfrm>
        </p:spPr>
        <p:txBody>
          <a:bodyPr/>
          <a:lstStyle/>
          <a:p>
            <a:pPr>
              <a:spcAft>
                <a:spcPts val="1400"/>
              </a:spcAft>
              <a:buFont typeface="Arial" pitchFamily="34" charset="0"/>
              <a:buChar char="•"/>
            </a:pPr>
            <a:r>
              <a:rPr lang="en-US" sz="1800" dirty="0" smtClean="0"/>
              <a:t>While child welfare staff play an important role in supporting children, working with people that have experienced abuse, neglect, violence, and other trauma can cause staff to develop secondary traumatic stress reactions</a:t>
            </a:r>
          </a:p>
          <a:p>
            <a:pPr>
              <a:buFont typeface="Arial" pitchFamily="34" charset="0"/>
              <a:buChar char="•"/>
            </a:pPr>
            <a:r>
              <a:rPr lang="en-US" sz="1800" dirty="0" smtClean="0">
                <a:ea typeface="ＭＳ Ｐゴシック" pitchFamily="-111" charset="-128"/>
              </a:rPr>
              <a:t>Child welfare agencies should collect information about trauma and secondary trauma experienced by staff, implement strategies and practices that build resilience and help staff manage stress, and address the impact of secondary traumatic stress on both individuals and on the system as a whole  </a:t>
            </a:r>
            <a:endParaRPr lang="en-US" sz="1800" dirty="0" smtClean="0"/>
          </a:p>
        </p:txBody>
      </p:sp>
      <p:sp>
        <p:nvSpPr>
          <p:cNvPr id="58372" name="Slide Number Placeholder 3" hidden="1"/>
          <p:cNvSpPr>
            <a:spLocks noGrp="1"/>
          </p:cNvSpPr>
          <p:nvPr>
            <p:ph type="sldNum" sz="quarter" idx="4294967295"/>
          </p:nvPr>
        </p:nvSpPr>
        <p:spPr>
          <a:xfrm>
            <a:off x="0" y="5791200"/>
            <a:ext cx="4572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fontAlgn="base" hangingPunct="1">
              <a:spcBef>
                <a:spcPct val="0"/>
              </a:spcBef>
              <a:spcAft>
                <a:spcPct val="0"/>
              </a:spcAft>
            </a:pPr>
            <a:fld id="{ABC6F13E-2716-4937-B30F-70322DEB17A9}" type="slidenum">
              <a:rPr lang="en-US" b="0" smtClean="0">
                <a:solidFill>
                  <a:srgbClr val="000000"/>
                </a:solidFill>
                <a:cs typeface="Arial" charset="0"/>
              </a:rPr>
              <a:pPr algn="ctr" eaLnBrk="1" fontAlgn="base" hangingPunct="1">
                <a:spcBef>
                  <a:spcPct val="0"/>
                </a:spcBef>
                <a:spcAft>
                  <a:spcPct val="0"/>
                </a:spcAft>
              </a:pPr>
              <a:t>46</a:t>
            </a:fld>
            <a:endParaRPr lang="en-US" b="0" dirty="0" smtClean="0">
              <a:solidFill>
                <a:srgbClr val="000000"/>
              </a:solidFill>
              <a:cs typeface="Arial" charset="0"/>
            </a:endParaRPr>
          </a:p>
        </p:txBody>
      </p:sp>
    </p:spTree>
    <p:extLst>
      <p:ext uri="{BB962C8B-B14F-4D97-AF65-F5344CB8AC3E}">
        <p14:creationId xmlns:p14="http://schemas.microsoft.com/office/powerpoint/2010/main" val="358823530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168275"/>
            <a:ext cx="6858000" cy="1050925"/>
          </a:xfrm>
        </p:spPr>
        <p:txBody>
          <a:bodyPr/>
          <a:lstStyle/>
          <a:p>
            <a:r>
              <a:rPr lang="en-US" b="1" dirty="0" smtClean="0"/>
              <a:t>Element #6: Partner with Youth and Families</a:t>
            </a:r>
          </a:p>
        </p:txBody>
      </p:sp>
      <p:sp>
        <p:nvSpPr>
          <p:cNvPr id="60419" name="Content Placeholder 2"/>
          <p:cNvSpPr>
            <a:spLocks noGrp="1"/>
          </p:cNvSpPr>
          <p:nvPr>
            <p:ph idx="1"/>
          </p:nvPr>
        </p:nvSpPr>
        <p:spPr>
          <a:xfrm>
            <a:off x="0" y="1477963"/>
            <a:ext cx="5334000" cy="4618037"/>
          </a:xfrm>
        </p:spPr>
        <p:txBody>
          <a:bodyPr/>
          <a:lstStyle/>
          <a:p>
            <a:pPr marL="457200" indent="-457200">
              <a:spcAft>
                <a:spcPts val="1400"/>
              </a:spcAft>
              <a:buFont typeface="Arial" pitchFamily="34" charset="0"/>
              <a:buChar char="•"/>
            </a:pPr>
            <a:r>
              <a:rPr lang="en-US" sz="2400" dirty="0" smtClean="0"/>
              <a:t>Youth and families should be given choices and an active voice in decision-making on an individual, agency, and systemic level</a:t>
            </a:r>
          </a:p>
          <a:p>
            <a:pPr marL="457200" indent="-457200">
              <a:spcAft>
                <a:spcPts val="1400"/>
              </a:spcAft>
              <a:buFont typeface="Arial" pitchFamily="34" charset="0"/>
              <a:buChar char="•"/>
            </a:pPr>
            <a:r>
              <a:rPr lang="en-US" sz="2400" dirty="0" smtClean="0"/>
              <a:t>Youth and family members who have been in the system have a unique perspective and can provide valuable feedback</a:t>
            </a:r>
          </a:p>
          <a:p>
            <a:pPr marL="457200" indent="-457200">
              <a:buFont typeface="Arial" pitchFamily="34" charset="0"/>
              <a:buChar char="•"/>
            </a:pPr>
            <a:r>
              <a:rPr lang="en-US" sz="2400" dirty="0" smtClean="0"/>
              <a:t>Partnerships with youth and families should occur at all levels of the organization</a:t>
            </a:r>
          </a:p>
        </p:txBody>
      </p:sp>
      <p:grpSp>
        <p:nvGrpSpPr>
          <p:cNvPr id="60421" name="Group 7" descr="Circle graphic"/>
          <p:cNvGrpSpPr>
            <a:grpSpLocks/>
          </p:cNvGrpSpPr>
          <p:nvPr/>
        </p:nvGrpSpPr>
        <p:grpSpPr bwMode="auto">
          <a:xfrm rot="542043">
            <a:off x="5486400" y="1828800"/>
            <a:ext cx="2767013" cy="2614613"/>
            <a:chOff x="981702" y="2475349"/>
            <a:chExt cx="1114201" cy="1114201"/>
          </a:xfrm>
        </p:grpSpPr>
        <p:sp>
          <p:nvSpPr>
            <p:cNvPr id="9" name="Oval 8" descr="Partner with Youth and Families&#10;"/>
            <p:cNvSpPr/>
            <p:nvPr/>
          </p:nvSpPr>
          <p:spPr>
            <a:xfrm>
              <a:off x="981702" y="2475349"/>
              <a:ext cx="1114201" cy="1114201"/>
            </a:xfrm>
            <a:prstGeom prst="ellipse">
              <a:avLst/>
            </a:prstGeom>
            <a:solidFill>
              <a:srgbClr val="66984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Oval 4"/>
            <p:cNvSpPr/>
            <p:nvPr/>
          </p:nvSpPr>
          <p:spPr>
            <a:xfrm>
              <a:off x="1144709" y="2638386"/>
              <a:ext cx="788187" cy="788126"/>
            </a:xfrm>
            <a:prstGeom prst="rect">
              <a:avLst/>
            </a:prstGeom>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950" fontAlgn="base">
                <a:lnSpc>
                  <a:spcPct val="90000"/>
                </a:lnSpc>
                <a:spcBef>
                  <a:spcPct val="0"/>
                </a:spcBef>
                <a:spcAft>
                  <a:spcPct val="35000"/>
                </a:spcAft>
                <a:defRPr/>
              </a:pPr>
              <a:r>
                <a:rPr lang="en-US" sz="2000" b="1" dirty="0">
                  <a:solidFill>
                    <a:srgbClr val="000000"/>
                  </a:solidFill>
                </a:rPr>
                <a:t>Partner with Youth and Families</a:t>
              </a:r>
            </a:p>
          </p:txBody>
        </p:sp>
      </p:grpSp>
    </p:spTree>
    <p:extLst>
      <p:ext uri="{BB962C8B-B14F-4D97-AF65-F5344CB8AC3E}">
        <p14:creationId xmlns:p14="http://schemas.microsoft.com/office/powerpoint/2010/main" val="225262003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9525" y="-76200"/>
            <a:ext cx="7686675" cy="1828800"/>
          </a:xfrm>
        </p:spPr>
        <p:txBody>
          <a:bodyPr/>
          <a:lstStyle/>
          <a:p>
            <a:r>
              <a:rPr lang="en-US" sz="3600" b="1" dirty="0" smtClean="0"/>
              <a:t>Element #7: Partner with Agencies and Systems that Interact with Children and Families </a:t>
            </a:r>
          </a:p>
        </p:txBody>
      </p:sp>
      <p:grpSp>
        <p:nvGrpSpPr>
          <p:cNvPr id="62469" name="Group 7" descr="Circle graphic"/>
          <p:cNvGrpSpPr>
            <a:grpSpLocks/>
          </p:cNvGrpSpPr>
          <p:nvPr/>
        </p:nvGrpSpPr>
        <p:grpSpPr bwMode="auto">
          <a:xfrm rot="21313877">
            <a:off x="28377" y="1831642"/>
            <a:ext cx="2752725" cy="2630488"/>
            <a:chOff x="1371171" y="768974"/>
            <a:chExt cx="1114201" cy="1114201"/>
          </a:xfrm>
        </p:grpSpPr>
        <p:sp>
          <p:nvSpPr>
            <p:cNvPr id="9" name="Oval 8"/>
            <p:cNvSpPr/>
            <p:nvPr/>
          </p:nvSpPr>
          <p:spPr>
            <a:xfrm>
              <a:off x="1371171" y="768974"/>
              <a:ext cx="1114201" cy="1114201"/>
            </a:xfrm>
            <a:prstGeom prst="ellipse">
              <a:avLst/>
            </a:prstGeom>
            <a:solidFill>
              <a:srgbClr val="99357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Oval 4" descr="Partner with Agencies and Systems that Interact with Children and Families&#10;"/>
            <p:cNvSpPr/>
            <p:nvPr/>
          </p:nvSpPr>
          <p:spPr>
            <a:xfrm>
              <a:off x="1534382" y="932372"/>
              <a:ext cx="787780" cy="787404"/>
            </a:xfrm>
            <a:prstGeom prst="rect">
              <a:avLst/>
            </a:prstGeom>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950" fontAlgn="base">
                <a:lnSpc>
                  <a:spcPct val="90000"/>
                </a:lnSpc>
                <a:spcBef>
                  <a:spcPct val="0"/>
                </a:spcBef>
                <a:spcAft>
                  <a:spcPct val="35000"/>
                </a:spcAft>
                <a:defRPr/>
              </a:pPr>
              <a:r>
                <a:rPr lang="en-US" sz="2000" b="1" dirty="0">
                  <a:solidFill>
                    <a:srgbClr val="000000"/>
                  </a:solidFill>
                </a:rPr>
                <a:t>Partner with Agencies and Systems that Interact with Children and Families</a:t>
              </a:r>
            </a:p>
          </p:txBody>
        </p:sp>
      </p:grpSp>
      <p:sp>
        <p:nvSpPr>
          <p:cNvPr id="62467" name="Content Placeholder 2"/>
          <p:cNvSpPr>
            <a:spLocks noGrp="1"/>
          </p:cNvSpPr>
          <p:nvPr>
            <p:ph idx="1"/>
          </p:nvPr>
        </p:nvSpPr>
        <p:spPr>
          <a:xfrm>
            <a:off x="2743200" y="1905000"/>
            <a:ext cx="6400800" cy="4191000"/>
          </a:xfrm>
        </p:spPr>
        <p:txBody>
          <a:bodyPr/>
          <a:lstStyle/>
          <a:p>
            <a:pPr marL="457200" indent="-457200">
              <a:spcAft>
                <a:spcPts val="1200"/>
              </a:spcAft>
              <a:buFont typeface="Arial" pitchFamily="34" charset="0"/>
              <a:buChar char="•"/>
            </a:pPr>
            <a:r>
              <a:rPr lang="en-US" sz="1900" dirty="0" smtClean="0"/>
              <a:t>Child welfare agencies need to establish strong partnerships with other child- and family-serving systems</a:t>
            </a:r>
          </a:p>
          <a:p>
            <a:pPr marL="457200" indent="-457200">
              <a:spcAft>
                <a:spcPts val="1200"/>
              </a:spcAft>
              <a:buFont typeface="Arial" pitchFamily="34" charset="0"/>
              <a:buChar char="•"/>
            </a:pPr>
            <a:r>
              <a:rPr lang="en-US" sz="1900" dirty="0" smtClean="0"/>
              <a:t>Service providers should develop common protocols and frameworks</a:t>
            </a:r>
          </a:p>
          <a:p>
            <a:pPr marL="457200" indent="-457200">
              <a:spcAft>
                <a:spcPts val="1200"/>
              </a:spcAft>
              <a:buFont typeface="Arial" pitchFamily="34" charset="0"/>
              <a:buChar char="•"/>
            </a:pPr>
            <a:r>
              <a:rPr lang="en-US" sz="1900" dirty="0" smtClean="0"/>
              <a:t>Cross-system collaboration enables all helping professionals to see the child as a whole person, thus preventing potentially competing priorities and messages</a:t>
            </a:r>
          </a:p>
          <a:p>
            <a:pPr marL="457200" indent="-457200">
              <a:buFont typeface="Arial" pitchFamily="34" charset="0"/>
              <a:buChar char="•"/>
            </a:pPr>
            <a:r>
              <a:rPr lang="en-US" sz="1900" dirty="0" smtClean="0"/>
              <a:t>Collaboration between the child welfare and mental health systems promotes cohesive care and better outcomes</a:t>
            </a:r>
          </a:p>
        </p:txBody>
      </p:sp>
    </p:spTree>
    <p:extLst>
      <p:ext uri="{BB962C8B-B14F-4D97-AF65-F5344CB8AC3E}">
        <p14:creationId xmlns:p14="http://schemas.microsoft.com/office/powerpoint/2010/main" val="22252072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533400"/>
            <a:ext cx="7772400" cy="1143000"/>
          </a:xfrm>
        </p:spPr>
        <p:txBody>
          <a:bodyPr/>
          <a:lstStyle/>
          <a:p>
            <a:r>
              <a:rPr lang="en-US" b="1" dirty="0" smtClean="0">
                <a:ea typeface="ＭＳ Ｐゴシック" pitchFamily="34" charset="-128"/>
              </a:rPr>
              <a:t>Levels of Implementation</a:t>
            </a:r>
            <a:br>
              <a:rPr lang="en-US" b="1" dirty="0" smtClean="0">
                <a:ea typeface="ＭＳ Ｐゴシック" pitchFamily="34" charset="-128"/>
              </a:rPr>
            </a:br>
            <a:endParaRPr lang="en-US" sz="1200" b="1" dirty="0" smtClean="0">
              <a:ea typeface="ＭＳ Ｐゴシック" pitchFamily="34" charset="-128"/>
            </a:endParaRPr>
          </a:p>
        </p:txBody>
      </p:sp>
      <p:sp>
        <p:nvSpPr>
          <p:cNvPr id="1228803" name="Rectangle 3"/>
          <p:cNvSpPr>
            <a:spLocks noGrp="1" noChangeArrowheads="1"/>
          </p:cNvSpPr>
          <p:nvPr>
            <p:ph type="body" idx="1"/>
          </p:nvPr>
        </p:nvSpPr>
        <p:spPr>
          <a:xfrm>
            <a:off x="762000" y="1828801"/>
            <a:ext cx="8153400" cy="4190999"/>
          </a:xfrm>
        </p:spPr>
        <p:txBody>
          <a:bodyPr/>
          <a:lstStyle/>
          <a:p>
            <a:r>
              <a:rPr lang="en-US" b="1" dirty="0" smtClean="0">
                <a:ea typeface="ＭＳ Ｐゴシック" pitchFamily="34" charset="-128"/>
              </a:rPr>
              <a:t>Paper</a:t>
            </a:r>
          </a:p>
          <a:p>
            <a:pPr>
              <a:buFontTx/>
              <a:buNone/>
            </a:pPr>
            <a:endParaRPr lang="en-US" b="1" dirty="0" smtClean="0">
              <a:ea typeface="ＭＳ Ｐゴシック" pitchFamily="34" charset="-128"/>
            </a:endParaRPr>
          </a:p>
          <a:p>
            <a:r>
              <a:rPr lang="en-US" b="1" dirty="0" smtClean="0">
                <a:ea typeface="ＭＳ Ｐゴシック" pitchFamily="34" charset="-128"/>
              </a:rPr>
              <a:t>Process </a:t>
            </a:r>
          </a:p>
          <a:p>
            <a:pPr>
              <a:buFontTx/>
              <a:buNone/>
            </a:pPr>
            <a:endParaRPr lang="en-US" b="1" dirty="0" smtClean="0">
              <a:ea typeface="ＭＳ Ｐゴシック" pitchFamily="34" charset="-128"/>
            </a:endParaRPr>
          </a:p>
          <a:p>
            <a:r>
              <a:rPr lang="en-US" b="1" dirty="0" smtClean="0">
                <a:ea typeface="ＭＳ Ｐゴシック" pitchFamily="34" charset="-128"/>
              </a:rPr>
              <a:t>Performance</a:t>
            </a:r>
          </a:p>
          <a:p>
            <a:pPr lvl="1"/>
            <a:r>
              <a:rPr lang="en-US" sz="1600" b="1" dirty="0" smtClean="0">
                <a:ea typeface="ＭＳ Ｐゴシック" pitchFamily="34" charset="-128"/>
              </a:rPr>
              <a:t>Real organic organizational </a:t>
            </a:r>
            <a:r>
              <a:rPr lang="en-US" sz="1600" b="1" u="sng" dirty="0" smtClean="0">
                <a:ea typeface="ＭＳ Ｐゴシック" pitchFamily="34" charset="-128"/>
              </a:rPr>
              <a:t>change</a:t>
            </a:r>
            <a:r>
              <a:rPr lang="en-US" sz="1600" b="1" dirty="0" smtClean="0">
                <a:ea typeface="ＭＳ Ｐゴシック" pitchFamily="34" charset="-128"/>
              </a:rPr>
              <a:t> at the cultural level</a:t>
            </a:r>
          </a:p>
          <a:p>
            <a:pPr algn="ctr">
              <a:spcBef>
                <a:spcPct val="0"/>
              </a:spcBef>
            </a:pPr>
            <a:endParaRPr lang="en-US" sz="1600" b="1" dirty="0" smtClean="0">
              <a:ea typeface="ＭＳ Ｐゴシック" pitchFamily="34" charset="-128"/>
            </a:endParaRPr>
          </a:p>
          <a:p>
            <a:pPr>
              <a:spcBef>
                <a:spcPct val="0"/>
              </a:spcBef>
            </a:pPr>
            <a:r>
              <a:rPr lang="en-US" sz="1600" b="1" dirty="0">
                <a:solidFill>
                  <a:srgbClr val="FFFFFF"/>
                </a:solidFill>
                <a:latin typeface="Times" pitchFamily="18" charset="0"/>
                <a:ea typeface="ＭＳ Ｐゴシック" pitchFamily="34" charset="-128"/>
                <a:cs typeface="Times" pitchFamily="18" charset="0"/>
              </a:rPr>
              <a:t>	</a:t>
            </a:r>
            <a:r>
              <a:rPr lang="en-US" sz="1600" b="1" dirty="0" smtClean="0">
                <a:solidFill>
                  <a:srgbClr val="FFFFFF"/>
                </a:solidFill>
                <a:latin typeface="Times" pitchFamily="18" charset="0"/>
                <a:ea typeface="ＭＳ Ｐゴシック" pitchFamily="34" charset="-128"/>
                <a:cs typeface="Times" pitchFamily="18" charset="0"/>
              </a:rPr>
              <a:t>					</a:t>
            </a:r>
            <a:r>
              <a:rPr lang="en-US" sz="1400" b="1" dirty="0" err="1" smtClean="0">
                <a:solidFill>
                  <a:srgbClr val="FFFFFF"/>
                </a:solidFill>
                <a:latin typeface="Times" pitchFamily="18" charset="0"/>
                <a:cs typeface="Times" pitchFamily="18" charset="0"/>
              </a:rPr>
              <a:t>Fixsen</a:t>
            </a:r>
            <a:r>
              <a:rPr lang="en-US" sz="1400" b="1" dirty="0">
                <a:solidFill>
                  <a:srgbClr val="FFFFFF"/>
                </a:solidFill>
                <a:latin typeface="Times" pitchFamily="18" charset="0"/>
                <a:cs typeface="Times" pitchFamily="18" charset="0"/>
              </a:rPr>
              <a:t>, D., </a:t>
            </a:r>
            <a:r>
              <a:rPr lang="en-US" sz="1400" b="1" dirty="0" err="1">
                <a:solidFill>
                  <a:srgbClr val="FFFFFF"/>
                </a:solidFill>
                <a:latin typeface="Times" pitchFamily="18" charset="0"/>
                <a:cs typeface="Times" pitchFamily="18" charset="0"/>
              </a:rPr>
              <a:t>Naoosm</a:t>
            </a:r>
            <a:r>
              <a:rPr lang="en-US" sz="1400" b="1" dirty="0">
                <a:solidFill>
                  <a:srgbClr val="FFFFFF"/>
                </a:solidFill>
                <a:latin typeface="Times" pitchFamily="18" charset="0"/>
                <a:cs typeface="Times" pitchFamily="18" charset="0"/>
              </a:rPr>
              <a:t>, S., Blasé, </a:t>
            </a:r>
          </a:p>
          <a:p>
            <a:pPr>
              <a:spcBef>
                <a:spcPct val="0"/>
              </a:spcBef>
            </a:pPr>
            <a:r>
              <a:rPr lang="en-US" sz="1400" b="1" dirty="0" smtClean="0">
                <a:solidFill>
                  <a:srgbClr val="FFFFFF"/>
                </a:solidFill>
                <a:latin typeface="Times" pitchFamily="18" charset="0"/>
                <a:cs typeface="Times" pitchFamily="18" charset="0"/>
              </a:rPr>
              <a:t>						K</a:t>
            </a:r>
            <a:r>
              <a:rPr lang="en-US" sz="1400" b="1" dirty="0">
                <a:solidFill>
                  <a:srgbClr val="FFFFFF"/>
                </a:solidFill>
                <a:latin typeface="Times" pitchFamily="18" charset="0"/>
                <a:cs typeface="Times" pitchFamily="18" charset="0"/>
              </a:rPr>
              <a:t>., Friedman, R., Wallace, F. (2005)</a:t>
            </a:r>
          </a:p>
          <a:p>
            <a:pPr>
              <a:spcBef>
                <a:spcPct val="0"/>
              </a:spcBef>
            </a:pPr>
            <a:r>
              <a:rPr lang="en-US" sz="1400" b="1" dirty="0" smtClean="0">
                <a:solidFill>
                  <a:srgbClr val="FFFFFF"/>
                </a:solidFill>
                <a:latin typeface="Times" pitchFamily="18" charset="0"/>
                <a:cs typeface="Times" pitchFamily="18" charset="0"/>
              </a:rPr>
              <a:t>						http</a:t>
            </a:r>
            <a:r>
              <a:rPr lang="en-US" sz="1400" b="1" dirty="0">
                <a:solidFill>
                  <a:srgbClr val="FFFFFF"/>
                </a:solidFill>
                <a:latin typeface="Times" pitchFamily="18" charset="0"/>
                <a:cs typeface="Times" pitchFamily="18" charset="0"/>
              </a:rPr>
              <a:t>://nirn.fmhi.usf.edu</a:t>
            </a:r>
          </a:p>
          <a:p>
            <a:pPr marL="457200" lvl="1" indent="0">
              <a:buNone/>
            </a:pPr>
            <a:endParaRPr lang="en-US" sz="1600" b="1" dirty="0" smtClean="0">
              <a:ea typeface="ＭＳ Ｐゴシック" pitchFamily="34" charset="-128"/>
            </a:endParaRPr>
          </a:p>
        </p:txBody>
      </p:sp>
      <p:pic>
        <p:nvPicPr>
          <p:cNvPr id="35845" name="Picture 5" descr="Cover of Implementation Research: A Synthesis of the Literatur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905000"/>
            <a:ext cx="20574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9095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8803">
                                            <p:txEl>
                                              <p:pRg st="0" end="0"/>
                                            </p:txEl>
                                          </p:spTgt>
                                        </p:tgtEl>
                                        <p:attrNameLst>
                                          <p:attrName>style.visibility</p:attrName>
                                        </p:attrNameLst>
                                      </p:cBhvr>
                                      <p:to>
                                        <p:strVal val="visible"/>
                                      </p:to>
                                    </p:set>
                                    <p:animEffect transition="in" filter="fade">
                                      <p:cBhvr>
                                        <p:cTn id="7" dur="1000"/>
                                        <p:tgtEl>
                                          <p:spTgt spid="1228803">
                                            <p:txEl>
                                              <p:pRg st="0" end="0"/>
                                            </p:txEl>
                                          </p:spTgt>
                                        </p:tgtEl>
                                      </p:cBhvr>
                                    </p:animEffect>
                                    <p:anim calcmode="lin" valueType="num">
                                      <p:cBhvr>
                                        <p:cTn id="8" dur="1000" fill="hold"/>
                                        <p:tgtEl>
                                          <p:spTgt spid="12288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88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8803">
                                            <p:txEl>
                                              <p:pRg st="2" end="2"/>
                                            </p:txEl>
                                          </p:spTgt>
                                        </p:tgtEl>
                                        <p:attrNameLst>
                                          <p:attrName>style.visibility</p:attrName>
                                        </p:attrNameLst>
                                      </p:cBhvr>
                                      <p:to>
                                        <p:strVal val="visible"/>
                                      </p:to>
                                    </p:set>
                                    <p:animEffect transition="in" filter="fade">
                                      <p:cBhvr>
                                        <p:cTn id="14" dur="1000"/>
                                        <p:tgtEl>
                                          <p:spTgt spid="1228803">
                                            <p:txEl>
                                              <p:pRg st="2" end="2"/>
                                            </p:txEl>
                                          </p:spTgt>
                                        </p:tgtEl>
                                      </p:cBhvr>
                                    </p:animEffect>
                                    <p:anim calcmode="lin" valueType="num">
                                      <p:cBhvr>
                                        <p:cTn id="15" dur="1000" fill="hold"/>
                                        <p:tgtEl>
                                          <p:spTgt spid="122880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288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28803">
                                            <p:txEl>
                                              <p:pRg st="4" end="4"/>
                                            </p:txEl>
                                          </p:spTgt>
                                        </p:tgtEl>
                                        <p:attrNameLst>
                                          <p:attrName>style.visibility</p:attrName>
                                        </p:attrNameLst>
                                      </p:cBhvr>
                                      <p:to>
                                        <p:strVal val="visible"/>
                                      </p:to>
                                    </p:set>
                                    <p:animEffect transition="in" filter="fade">
                                      <p:cBhvr>
                                        <p:cTn id="21" dur="1000"/>
                                        <p:tgtEl>
                                          <p:spTgt spid="1228803">
                                            <p:txEl>
                                              <p:pRg st="4" end="4"/>
                                            </p:txEl>
                                          </p:spTgt>
                                        </p:tgtEl>
                                      </p:cBhvr>
                                    </p:animEffect>
                                    <p:anim calcmode="lin" valueType="num">
                                      <p:cBhvr>
                                        <p:cTn id="22" dur="1000" fill="hold"/>
                                        <p:tgtEl>
                                          <p:spTgt spid="122880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22880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28803">
                                            <p:txEl>
                                              <p:pRg st="5" end="5"/>
                                            </p:txEl>
                                          </p:spTgt>
                                        </p:tgtEl>
                                        <p:attrNameLst>
                                          <p:attrName>style.visibility</p:attrName>
                                        </p:attrNameLst>
                                      </p:cBhvr>
                                      <p:to>
                                        <p:strVal val="visible"/>
                                      </p:to>
                                    </p:set>
                                    <p:animEffect transition="in" filter="fade">
                                      <p:cBhvr>
                                        <p:cTn id="26" dur="1000"/>
                                        <p:tgtEl>
                                          <p:spTgt spid="1228803">
                                            <p:txEl>
                                              <p:pRg st="5" end="5"/>
                                            </p:txEl>
                                          </p:spTgt>
                                        </p:tgtEl>
                                      </p:cBhvr>
                                    </p:animEffect>
                                    <p:anim calcmode="lin" valueType="num">
                                      <p:cBhvr>
                                        <p:cTn id="27" dur="1000" fill="hold"/>
                                        <p:tgtEl>
                                          <p:spTgt spid="122880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122880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28803">
                                            <p:txEl>
                                              <p:pRg st="7" end="7"/>
                                            </p:txEl>
                                          </p:spTgt>
                                        </p:tgtEl>
                                        <p:attrNameLst>
                                          <p:attrName>style.visibility</p:attrName>
                                        </p:attrNameLst>
                                      </p:cBhvr>
                                      <p:to>
                                        <p:strVal val="visible"/>
                                      </p:to>
                                    </p:set>
                                    <p:animEffect transition="in" filter="fade">
                                      <p:cBhvr>
                                        <p:cTn id="31" dur="1000"/>
                                        <p:tgtEl>
                                          <p:spTgt spid="1228803">
                                            <p:txEl>
                                              <p:pRg st="7" end="7"/>
                                            </p:txEl>
                                          </p:spTgt>
                                        </p:tgtEl>
                                      </p:cBhvr>
                                    </p:animEffect>
                                    <p:anim calcmode="lin" valueType="num">
                                      <p:cBhvr>
                                        <p:cTn id="32" dur="1000" fill="hold"/>
                                        <p:tgtEl>
                                          <p:spTgt spid="122880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1228803">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28803">
                                            <p:txEl>
                                              <p:pRg st="8" end="8"/>
                                            </p:txEl>
                                          </p:spTgt>
                                        </p:tgtEl>
                                        <p:attrNameLst>
                                          <p:attrName>style.visibility</p:attrName>
                                        </p:attrNameLst>
                                      </p:cBhvr>
                                      <p:to>
                                        <p:strVal val="visible"/>
                                      </p:to>
                                    </p:set>
                                    <p:animEffect transition="in" filter="fade">
                                      <p:cBhvr>
                                        <p:cTn id="36" dur="1000"/>
                                        <p:tgtEl>
                                          <p:spTgt spid="1228803">
                                            <p:txEl>
                                              <p:pRg st="8" end="8"/>
                                            </p:txEl>
                                          </p:spTgt>
                                        </p:tgtEl>
                                      </p:cBhvr>
                                    </p:animEffect>
                                    <p:anim calcmode="lin" valueType="num">
                                      <p:cBhvr>
                                        <p:cTn id="37" dur="1000" fill="hold"/>
                                        <p:tgtEl>
                                          <p:spTgt spid="1228803">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1228803">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28803">
                                            <p:txEl>
                                              <p:pRg st="9" end="9"/>
                                            </p:txEl>
                                          </p:spTgt>
                                        </p:tgtEl>
                                        <p:attrNameLst>
                                          <p:attrName>style.visibility</p:attrName>
                                        </p:attrNameLst>
                                      </p:cBhvr>
                                      <p:to>
                                        <p:strVal val="visible"/>
                                      </p:to>
                                    </p:set>
                                    <p:animEffect transition="in" filter="fade">
                                      <p:cBhvr>
                                        <p:cTn id="41" dur="1000"/>
                                        <p:tgtEl>
                                          <p:spTgt spid="1228803">
                                            <p:txEl>
                                              <p:pRg st="9" end="9"/>
                                            </p:txEl>
                                          </p:spTgt>
                                        </p:tgtEl>
                                      </p:cBhvr>
                                    </p:animEffect>
                                    <p:anim calcmode="lin" valueType="num">
                                      <p:cBhvr>
                                        <p:cTn id="42" dur="1000" fill="hold"/>
                                        <p:tgtEl>
                                          <p:spTgt spid="1228803">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122880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0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dirty="0"/>
              <a:t>SAMHSA’s Trauma and Justice Strategic Initiative </a:t>
            </a:r>
          </a:p>
        </p:txBody>
      </p:sp>
      <p:sp>
        <p:nvSpPr>
          <p:cNvPr id="3" name="Content Placeholder 2"/>
          <p:cNvSpPr>
            <a:spLocks noGrp="1"/>
          </p:cNvSpPr>
          <p:nvPr>
            <p:ph idx="1"/>
          </p:nvPr>
        </p:nvSpPr>
        <p:spPr>
          <a:xfrm>
            <a:off x="76200" y="1676400"/>
            <a:ext cx="8839200" cy="5181600"/>
          </a:xfrm>
        </p:spPr>
        <p:txBody>
          <a:bodyPr/>
          <a:lstStyle/>
          <a:p>
            <a:pPr marL="514350" indent="-514350">
              <a:spcBef>
                <a:spcPct val="0"/>
              </a:spcBef>
              <a:buFont typeface="Arial" pitchFamily="34" charset="0"/>
              <a:buChar char="•"/>
            </a:pPr>
            <a:r>
              <a:rPr lang="en-US" dirty="0">
                <a:solidFill>
                  <a:srgbClr val="9BBB59">
                    <a:lumMod val="50000"/>
                  </a:srgbClr>
                </a:solidFill>
                <a:latin typeface="Arial" charset="0"/>
                <a:cs typeface="Arial" charset="0"/>
              </a:rPr>
              <a:t>Integrating a trauma informed approach throughout health, behavioral health and  related systems in order to reduce the harmful effects of trauma and violence on individuals, families and communities.  </a:t>
            </a:r>
          </a:p>
          <a:p>
            <a:pPr marL="514350" indent="-514350">
              <a:spcBef>
                <a:spcPct val="0"/>
              </a:spcBef>
              <a:buFont typeface="Arial" pitchFamily="34" charset="0"/>
              <a:buChar char="•"/>
            </a:pPr>
            <a:endParaRPr lang="en-US" dirty="0">
              <a:solidFill>
                <a:prstClr val="black"/>
              </a:solidFill>
              <a:latin typeface="Arial" charset="0"/>
              <a:cs typeface="Arial" charset="0"/>
            </a:endParaRPr>
          </a:p>
          <a:p>
            <a:pPr marL="514350" indent="-514350">
              <a:spcBef>
                <a:spcPct val="0"/>
              </a:spcBef>
              <a:buFont typeface="Arial" pitchFamily="34" charset="0"/>
              <a:buChar char="•"/>
            </a:pPr>
            <a:r>
              <a:rPr lang="en-US" dirty="0">
                <a:solidFill>
                  <a:srgbClr val="1F497D">
                    <a:lumMod val="75000"/>
                  </a:srgbClr>
                </a:solidFill>
                <a:latin typeface="Arial" charset="0"/>
                <a:cs typeface="Arial" charset="0"/>
              </a:rPr>
              <a:t>Utilizing innovative strategies to reduce the involvement of individuals with trauma and behavioral health issues in the criminal and juvenile justice systems</a:t>
            </a:r>
            <a:r>
              <a:rPr lang="en-US" dirty="0" smtClean="0">
                <a:solidFill>
                  <a:srgbClr val="1F497D">
                    <a:lumMod val="75000"/>
                  </a:srgbClr>
                </a:solidFill>
                <a:latin typeface="Arial" charset="0"/>
                <a:cs typeface="Arial" charset="0"/>
              </a:rPr>
              <a:t>.</a:t>
            </a:r>
            <a:endParaRPr lang="en-US" dirty="0">
              <a:solidFill>
                <a:srgbClr val="1F497D">
                  <a:lumMod val="75000"/>
                </a:srgbClr>
              </a:solidFill>
              <a:latin typeface="Arial" charset="0"/>
              <a:cs typeface="Arial" charset="0"/>
            </a:endParaRPr>
          </a:p>
        </p:txBody>
      </p:sp>
    </p:spTree>
    <p:extLst>
      <p:ext uri="{BB962C8B-B14F-4D97-AF65-F5344CB8AC3E}">
        <p14:creationId xmlns:p14="http://schemas.microsoft.com/office/powerpoint/2010/main" val="5486581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a:t>
            </a:r>
            <a:endParaRPr lang="en-US" dirty="0"/>
          </a:p>
        </p:txBody>
      </p:sp>
      <p:sp>
        <p:nvSpPr>
          <p:cNvPr id="4" name="Text Placeholder 3"/>
          <p:cNvSpPr>
            <a:spLocks noGrp="1"/>
          </p:cNvSpPr>
          <p:nvPr>
            <p:ph type="body" sz="half" idx="2"/>
          </p:nvPr>
        </p:nvSpPr>
        <p:spPr>
          <a:xfrm>
            <a:off x="914400" y="1981200"/>
            <a:ext cx="7543800" cy="4114800"/>
          </a:xfrm>
        </p:spPr>
        <p:txBody>
          <a:bodyPr/>
          <a:lstStyle/>
          <a:p>
            <a:r>
              <a:rPr lang="en-US" sz="1600" dirty="0" smtClean="0"/>
              <a:t>Third-year </a:t>
            </a:r>
            <a:r>
              <a:rPr lang="en-US" sz="1600" dirty="0"/>
              <a:t>law student </a:t>
            </a:r>
            <a:endParaRPr lang="en-US" sz="1600" dirty="0" smtClean="0"/>
          </a:p>
          <a:p>
            <a:r>
              <a:rPr lang="en-US" sz="1600" dirty="0" smtClean="0"/>
              <a:t>Community </a:t>
            </a:r>
            <a:r>
              <a:rPr lang="en-US" sz="1600" dirty="0" smtClean="0"/>
              <a:t>advocate and public speaker</a:t>
            </a:r>
          </a:p>
          <a:p>
            <a:r>
              <a:rPr lang="en-US" sz="1600" dirty="0" smtClean="0"/>
              <a:t>Holds </a:t>
            </a:r>
            <a:r>
              <a:rPr lang="en-US" sz="1600" dirty="0"/>
              <a:t>a B.S. in Healthcare Administration and a B.A. in Psychology </a:t>
            </a:r>
            <a:endParaRPr lang="en-US" sz="1600" dirty="0" smtClean="0"/>
          </a:p>
          <a:p>
            <a:r>
              <a:rPr lang="en-US" sz="1600" dirty="0" smtClean="0"/>
              <a:t>Is </a:t>
            </a:r>
            <a:r>
              <a:rPr lang="en-US" sz="1600" dirty="0"/>
              <a:t>among the less than 3% of foster care alumni to complete a college </a:t>
            </a:r>
            <a:r>
              <a:rPr lang="en-US" sz="1600" dirty="0" smtClean="0"/>
              <a:t>degree</a:t>
            </a:r>
          </a:p>
          <a:p>
            <a:r>
              <a:rPr lang="en-US" sz="1600" dirty="0" smtClean="0"/>
              <a:t>Entered </a:t>
            </a:r>
            <a:r>
              <a:rPr lang="en-US" sz="1600" dirty="0"/>
              <a:t>foster care at age 7 along with two siblings. They were immediately separated. She spent the next 11 years moving from home to home and school to school. </a:t>
            </a:r>
            <a:r>
              <a:rPr lang="en-US" sz="1600" dirty="0" smtClean="0"/>
              <a:t> Experienced </a:t>
            </a:r>
            <a:r>
              <a:rPr lang="en-US" sz="1600" dirty="0"/>
              <a:t>a failed adoption at age 16 that motivated her to seek independence. At age 17, she began working and enrolled in </a:t>
            </a:r>
            <a:r>
              <a:rPr lang="en-US" sz="1600" dirty="0" smtClean="0"/>
              <a:t>college</a:t>
            </a:r>
            <a:r>
              <a:rPr lang="en-US" sz="1600" dirty="0"/>
              <a:t/>
            </a:r>
            <a:br>
              <a:rPr lang="en-US" sz="1600" dirty="0"/>
            </a:br>
            <a:r>
              <a:rPr lang="en-US" sz="1600" dirty="0"/>
              <a:t> </a:t>
            </a:r>
            <a:br>
              <a:rPr lang="en-US" sz="1600" dirty="0"/>
            </a:br>
            <a:endParaRPr lang="en-US" dirty="0"/>
          </a:p>
        </p:txBody>
      </p:sp>
    </p:spTree>
    <p:extLst>
      <p:ext uri="{BB962C8B-B14F-4D97-AF65-F5344CB8AC3E}">
        <p14:creationId xmlns:p14="http://schemas.microsoft.com/office/powerpoint/2010/main" val="5993733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 &amp; A Session</a:t>
            </a:r>
            <a:endParaRPr lang="en-US" dirty="0"/>
          </a:p>
        </p:txBody>
      </p:sp>
      <p:pic>
        <p:nvPicPr>
          <p:cNvPr id="3074" name="Picture 2" descr="American Institutes for Researc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867400"/>
            <a:ext cx="3736975"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FindYoutInfo.gov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6116421"/>
            <a:ext cx="2236787"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10023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pPr marL="109728" indent="0" algn="ctr"/>
            <a:r>
              <a:rPr lang="en-US" dirty="0"/>
              <a:t>We encourage you to provide feedback on today’s webinar by sending an email to:</a:t>
            </a:r>
            <a:br>
              <a:rPr lang="en-US" dirty="0"/>
            </a:br>
            <a:r>
              <a:rPr lang="en-US" sz="4000" dirty="0"/>
              <a:t/>
            </a:r>
            <a:br>
              <a:rPr lang="en-US" sz="4000" dirty="0"/>
            </a:br>
            <a:r>
              <a:rPr lang="en-US" b="1" dirty="0"/>
              <a:t> </a:t>
            </a:r>
            <a:r>
              <a:rPr lang="en-US" b="1" dirty="0">
                <a:hlinkClick r:id="rId2"/>
              </a:rPr>
              <a:t>FindYouthInfo@air.org</a:t>
            </a:r>
            <a:r>
              <a:rPr lang="en-US" b="1" dirty="0"/>
              <a:t>	</a:t>
            </a:r>
            <a:br>
              <a:rPr lang="en-US" b="1" dirty="0"/>
            </a:br>
            <a:endParaRPr lang="en-US" dirty="0"/>
          </a:p>
        </p:txBody>
      </p:sp>
      <p:pic>
        <p:nvPicPr>
          <p:cNvPr id="4098" name="Picture 2" descr="American Institutes for Researc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867400"/>
            <a:ext cx="3736975"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FindYouthInf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6038850"/>
            <a:ext cx="2236787"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610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048000"/>
            <a:ext cx="7772400" cy="1362075"/>
          </a:xfrm>
        </p:spPr>
        <p:txBody>
          <a:bodyPr/>
          <a:lstStyle/>
          <a:p>
            <a:r>
              <a:rPr lang="en-US" dirty="0" smtClean="0"/>
              <a:t>Developing SAMHSA’s Framework for Trauma</a:t>
            </a:r>
            <a:endParaRPr lang="en-US" dirty="0"/>
          </a:p>
        </p:txBody>
      </p:sp>
    </p:spTree>
    <p:extLst>
      <p:ext uri="{BB962C8B-B14F-4D97-AF65-F5344CB8AC3E}">
        <p14:creationId xmlns:p14="http://schemas.microsoft.com/office/powerpoint/2010/main" val="302330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b="1" dirty="0" smtClean="0">
                <a:latin typeface="Open Sans" pitchFamily="64" charset="0"/>
                <a:ea typeface="MS PGothic" pitchFamily="34" charset="-128"/>
                <a:cs typeface="Open Sans" pitchFamily="64" charset="0"/>
              </a:rPr>
              <a:t>SAMHSA’s – Experts Panel, Concept Development &amp; Public  Comment</a:t>
            </a:r>
          </a:p>
        </p:txBody>
      </p:sp>
      <p:sp>
        <p:nvSpPr>
          <p:cNvPr id="5" name="Content Placeholder 4"/>
          <p:cNvSpPr>
            <a:spLocks noGrp="1"/>
          </p:cNvSpPr>
          <p:nvPr>
            <p:ph idx="1"/>
          </p:nvPr>
        </p:nvSpPr>
        <p:spPr/>
        <p:txBody>
          <a:bodyPr/>
          <a:lstStyle/>
          <a:p>
            <a:pPr>
              <a:spcBef>
                <a:spcPct val="0"/>
              </a:spcBef>
              <a:buFont typeface="Arial" pitchFamily="34" charset="0"/>
              <a:buChar char="•"/>
            </a:pPr>
            <a:r>
              <a:rPr lang="en-US" sz="1900" b="1" dirty="0">
                <a:solidFill>
                  <a:prstClr val="black"/>
                </a:solidFill>
                <a:latin typeface="Arial" charset="0"/>
                <a:cs typeface="Arial" charset="0"/>
              </a:rPr>
              <a:t>Trauma and Trauma-Informed Care Experts Panel  (May, 2012)</a:t>
            </a:r>
            <a:endParaRPr lang="en-US" sz="1900" dirty="0">
              <a:solidFill>
                <a:prstClr val="black"/>
              </a:solidFill>
              <a:latin typeface="Arial" charset="0"/>
              <a:cs typeface="Arial" charset="0"/>
            </a:endParaRPr>
          </a:p>
          <a:p>
            <a:pPr>
              <a:spcBef>
                <a:spcPct val="0"/>
              </a:spcBef>
            </a:pPr>
            <a:endParaRPr lang="en-US" sz="1900" dirty="0">
              <a:solidFill>
                <a:prstClr val="black"/>
              </a:solidFill>
              <a:latin typeface="Arial" charset="0"/>
              <a:cs typeface="Arial" charset="0"/>
            </a:endParaRPr>
          </a:p>
          <a:p>
            <a:pPr>
              <a:spcBef>
                <a:spcPct val="0"/>
              </a:spcBef>
              <a:buFont typeface="Arial" pitchFamily="34" charset="0"/>
              <a:buChar char="•"/>
            </a:pPr>
            <a:r>
              <a:rPr lang="en-US" sz="2000" b="1" dirty="0" smtClean="0">
                <a:solidFill>
                  <a:prstClr val="black"/>
                </a:solidFill>
                <a:latin typeface="Arial" charset="0"/>
                <a:cs typeface="Arial" charset="0"/>
              </a:rPr>
              <a:t>25 </a:t>
            </a:r>
            <a:r>
              <a:rPr lang="en-US" sz="2000" b="1" dirty="0">
                <a:solidFill>
                  <a:prstClr val="black"/>
                </a:solidFill>
                <a:latin typeface="Arial" charset="0"/>
                <a:cs typeface="Arial" charset="0"/>
              </a:rPr>
              <a:t>national experts, representing research, practice, policy and trauma survivors</a:t>
            </a:r>
            <a:endParaRPr lang="en-US" sz="1900" b="1" dirty="0">
              <a:solidFill>
                <a:prstClr val="black"/>
              </a:solidFill>
              <a:latin typeface="Arial" charset="0"/>
              <a:cs typeface="Arial" charset="0"/>
            </a:endParaRPr>
          </a:p>
          <a:p>
            <a:pPr>
              <a:spcBef>
                <a:spcPct val="0"/>
              </a:spcBef>
              <a:buFont typeface="Arial" pitchFamily="34" charset="0"/>
              <a:buChar char="•"/>
            </a:pPr>
            <a:endParaRPr lang="en-US" sz="1900" dirty="0">
              <a:solidFill>
                <a:prstClr val="black"/>
              </a:solidFill>
              <a:latin typeface="Arial" charset="0"/>
              <a:cs typeface="Arial" charset="0"/>
            </a:endParaRPr>
          </a:p>
          <a:p>
            <a:pPr>
              <a:spcBef>
                <a:spcPct val="0"/>
              </a:spcBef>
              <a:buFont typeface="Arial" pitchFamily="34" charset="0"/>
              <a:buChar char="•"/>
            </a:pPr>
            <a:r>
              <a:rPr lang="en-US" sz="1900" b="1" dirty="0" smtClean="0">
                <a:solidFill>
                  <a:prstClr val="black"/>
                </a:solidFill>
                <a:latin typeface="Arial" charset="0"/>
                <a:cs typeface="Arial" charset="0"/>
              </a:rPr>
              <a:t>Concept/Framework</a:t>
            </a:r>
            <a:r>
              <a:rPr lang="en-US" sz="1900" b="1" dirty="0">
                <a:solidFill>
                  <a:prstClr val="black"/>
                </a:solidFill>
                <a:latin typeface="Arial" charset="0"/>
                <a:cs typeface="Arial" charset="0"/>
              </a:rPr>
              <a:t>:</a:t>
            </a:r>
          </a:p>
          <a:p>
            <a:pPr lvl="1">
              <a:spcBef>
                <a:spcPct val="0"/>
              </a:spcBef>
              <a:buFont typeface="Arial" pitchFamily="34" charset="0"/>
              <a:buChar char="•"/>
            </a:pPr>
            <a:r>
              <a:rPr lang="en-US" sz="1900" dirty="0">
                <a:solidFill>
                  <a:prstClr val="black"/>
                </a:solidFill>
                <a:latin typeface="Arial" charset="0"/>
                <a:cs typeface="Arial" charset="0"/>
              </a:rPr>
              <a:t>Experts’ Working Definitions of Individual Trauma and Trauma-Informed Approach</a:t>
            </a:r>
          </a:p>
          <a:p>
            <a:pPr lvl="1">
              <a:spcBef>
                <a:spcPct val="0"/>
              </a:spcBef>
              <a:buFont typeface="Arial" pitchFamily="34" charset="0"/>
              <a:buChar char="•"/>
            </a:pPr>
            <a:r>
              <a:rPr lang="en-US" sz="1900" dirty="0">
                <a:solidFill>
                  <a:prstClr val="black"/>
                </a:solidFill>
                <a:latin typeface="Arial" charset="0"/>
                <a:cs typeface="Arial" charset="0"/>
              </a:rPr>
              <a:t>Core Values and Principles of Trauma-Informed Approach</a:t>
            </a:r>
          </a:p>
          <a:p>
            <a:pPr lvl="1">
              <a:spcBef>
                <a:spcPct val="0"/>
              </a:spcBef>
              <a:buFont typeface="Arial" pitchFamily="34" charset="0"/>
              <a:buChar char="•"/>
            </a:pPr>
            <a:r>
              <a:rPr lang="en-US" sz="1900" dirty="0">
                <a:solidFill>
                  <a:prstClr val="black"/>
                </a:solidFill>
                <a:latin typeface="Arial" charset="0"/>
                <a:cs typeface="Arial" charset="0"/>
              </a:rPr>
              <a:t>Guidelines for Developing a Trauma-Informed Approach</a:t>
            </a:r>
          </a:p>
          <a:p>
            <a:pPr lvl="1">
              <a:spcBef>
                <a:spcPct val="0"/>
              </a:spcBef>
              <a:buFont typeface="Arial" pitchFamily="34" charset="0"/>
              <a:buChar char="•"/>
            </a:pPr>
            <a:r>
              <a:rPr lang="en-US" sz="1900" dirty="0">
                <a:solidFill>
                  <a:prstClr val="black"/>
                </a:solidFill>
                <a:latin typeface="Arial" charset="0"/>
                <a:cs typeface="Arial" charset="0"/>
              </a:rPr>
              <a:t>Preliminary discussion on the definition of community trauma</a:t>
            </a:r>
          </a:p>
          <a:p>
            <a:pPr lvl="1">
              <a:spcBef>
                <a:spcPct val="0"/>
              </a:spcBef>
            </a:pPr>
            <a:endParaRPr lang="en-US" sz="1900" dirty="0">
              <a:solidFill>
                <a:prstClr val="black"/>
              </a:solidFill>
              <a:latin typeface="Arial" charset="0"/>
              <a:cs typeface="Arial" charset="0"/>
            </a:endParaRPr>
          </a:p>
          <a:p>
            <a:pPr>
              <a:spcBef>
                <a:spcPct val="0"/>
              </a:spcBef>
              <a:buFont typeface="Arial" pitchFamily="34" charset="0"/>
              <a:buChar char="•"/>
            </a:pPr>
            <a:r>
              <a:rPr lang="en-US" sz="1900" b="1" dirty="0" smtClean="0">
                <a:solidFill>
                  <a:prstClr val="black"/>
                </a:solidFill>
                <a:latin typeface="Arial" charset="0"/>
                <a:cs typeface="Arial" charset="0"/>
              </a:rPr>
              <a:t>Public </a:t>
            </a:r>
            <a:r>
              <a:rPr lang="en-US" sz="1900" b="1" dirty="0">
                <a:solidFill>
                  <a:prstClr val="black"/>
                </a:solidFill>
                <a:latin typeface="Arial" charset="0"/>
                <a:cs typeface="Arial" charset="0"/>
              </a:rPr>
              <a:t>Comment (December, 2012)</a:t>
            </a:r>
            <a:r>
              <a:rPr lang="en-US" sz="1900" dirty="0">
                <a:solidFill>
                  <a:prstClr val="black"/>
                </a:solidFill>
                <a:latin typeface="Arial" charset="0"/>
                <a:cs typeface="Arial" charset="0"/>
              </a:rPr>
              <a:t> Online posting; &gt;2,000 respondents; 20,000 comments or </a:t>
            </a:r>
            <a:r>
              <a:rPr lang="en-US" sz="1900" dirty="0" smtClean="0">
                <a:solidFill>
                  <a:prstClr val="black"/>
                </a:solidFill>
                <a:latin typeface="Arial" charset="0"/>
                <a:cs typeface="Arial" charset="0"/>
              </a:rPr>
              <a:t>endorsements</a:t>
            </a:r>
            <a:endParaRPr lang="en-US" sz="1900" dirty="0">
              <a:solidFill>
                <a:prstClr val="black"/>
              </a:solidFill>
              <a:latin typeface="Arial" charset="0"/>
              <a:cs typeface="Arial" charset="0"/>
            </a:endParaRPr>
          </a:p>
        </p:txBody>
      </p:sp>
    </p:spTree>
    <p:extLst>
      <p:ext uri="{BB962C8B-B14F-4D97-AF65-F5344CB8AC3E}">
        <p14:creationId xmlns:p14="http://schemas.microsoft.com/office/powerpoint/2010/main" val="4199281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52400"/>
            <a:ext cx="8229600" cy="1143000"/>
          </a:xfrm>
        </p:spPr>
        <p:txBody>
          <a:bodyPr/>
          <a:lstStyle/>
          <a:p>
            <a:r>
              <a:rPr lang="en-US" sz="3600" b="1" dirty="0" smtClean="0">
                <a:latin typeface="Open Sans" pitchFamily="64" charset="0"/>
                <a:cs typeface="Open Sans" pitchFamily="64" charset="0"/>
              </a:rPr>
              <a:t>SAMHSA’s Concept of a </a:t>
            </a:r>
            <a:br>
              <a:rPr lang="en-US" sz="3600" b="1" dirty="0" smtClean="0">
                <a:latin typeface="Open Sans" pitchFamily="64" charset="0"/>
                <a:cs typeface="Open Sans" pitchFamily="64" charset="0"/>
              </a:rPr>
            </a:br>
            <a:r>
              <a:rPr lang="en-US" sz="3600" b="1" dirty="0" smtClean="0">
                <a:latin typeface="Open Sans" pitchFamily="64" charset="0"/>
                <a:cs typeface="Open Sans" pitchFamily="64" charset="0"/>
              </a:rPr>
              <a:t>Trauma-Informed Approach (draft)</a:t>
            </a:r>
          </a:p>
        </p:txBody>
      </p:sp>
      <p:sp>
        <p:nvSpPr>
          <p:cNvPr id="23555" name="Content Placeholder 2"/>
          <p:cNvSpPr>
            <a:spLocks noGrp="1"/>
          </p:cNvSpPr>
          <p:nvPr>
            <p:ph idx="1"/>
          </p:nvPr>
        </p:nvSpPr>
        <p:spPr>
          <a:xfrm>
            <a:off x="0" y="1524000"/>
            <a:ext cx="9144000" cy="5334000"/>
          </a:xfrm>
        </p:spPr>
        <p:txBody>
          <a:bodyPr/>
          <a:lstStyle/>
          <a:p>
            <a:pPr>
              <a:buFontTx/>
              <a:buNone/>
            </a:pPr>
            <a:r>
              <a:rPr lang="en-US" sz="2800" dirty="0" smtClean="0">
                <a:latin typeface="Open Sans" pitchFamily="64" charset="0"/>
                <a:ea typeface="MS PGothic" pitchFamily="34" charset="-128"/>
                <a:cs typeface="Open Sans" pitchFamily="64" charset="0"/>
              </a:rPr>
              <a:t>A program, organization or system that is trauma-informed: </a:t>
            </a:r>
          </a:p>
          <a:p>
            <a:pPr>
              <a:buFontTx/>
              <a:buNone/>
            </a:pPr>
            <a:r>
              <a:rPr lang="en-US" sz="2800" b="1" dirty="0" smtClean="0">
                <a:latin typeface="Open Sans" pitchFamily="64" charset="0"/>
                <a:ea typeface="MS PGothic" pitchFamily="34" charset="-128"/>
                <a:cs typeface="Open Sans" pitchFamily="64" charset="0"/>
              </a:rPr>
              <a:t>	</a:t>
            </a:r>
            <a:r>
              <a:rPr lang="en-US" sz="2800" b="1" u="sng" dirty="0" smtClean="0">
                <a:solidFill>
                  <a:schemeClr val="tx2">
                    <a:lumMod val="75000"/>
                  </a:schemeClr>
                </a:solidFill>
                <a:latin typeface="Open Sans" pitchFamily="64" charset="0"/>
                <a:ea typeface="MS PGothic" pitchFamily="34" charset="-128"/>
                <a:cs typeface="Open Sans" pitchFamily="64" charset="0"/>
              </a:rPr>
              <a:t>realizes</a:t>
            </a:r>
            <a:r>
              <a:rPr lang="en-US" sz="2800" b="1" u="sng" dirty="0" smtClean="0">
                <a:latin typeface="Open Sans" pitchFamily="64" charset="0"/>
                <a:ea typeface="MS PGothic" pitchFamily="34" charset="-128"/>
                <a:cs typeface="Open Sans" pitchFamily="64" charset="0"/>
              </a:rPr>
              <a:t> </a:t>
            </a:r>
            <a:r>
              <a:rPr lang="en-US" sz="2800" dirty="0" smtClean="0">
                <a:latin typeface="Open Sans" pitchFamily="64" charset="0"/>
                <a:ea typeface="MS PGothic" pitchFamily="34" charset="-128"/>
                <a:cs typeface="Open Sans" pitchFamily="64" charset="0"/>
              </a:rPr>
              <a:t>the widespread impact of trauma and 	understands potential paths for recovery;</a:t>
            </a:r>
          </a:p>
          <a:p>
            <a:pPr>
              <a:buFontTx/>
              <a:buNone/>
            </a:pPr>
            <a:r>
              <a:rPr lang="en-US" sz="2800" b="1" dirty="0" smtClean="0">
                <a:latin typeface="Open Sans" pitchFamily="64" charset="0"/>
                <a:ea typeface="MS PGothic" pitchFamily="34" charset="-128"/>
                <a:cs typeface="Open Sans" pitchFamily="64" charset="0"/>
              </a:rPr>
              <a:t>	</a:t>
            </a:r>
            <a:r>
              <a:rPr lang="en-US" sz="2800" b="1" u="sng" dirty="0" smtClean="0">
                <a:solidFill>
                  <a:schemeClr val="accent3">
                    <a:lumMod val="75000"/>
                  </a:schemeClr>
                </a:solidFill>
                <a:latin typeface="Open Sans" pitchFamily="64" charset="0"/>
                <a:ea typeface="MS PGothic" pitchFamily="34" charset="-128"/>
                <a:cs typeface="Open Sans" pitchFamily="64" charset="0"/>
              </a:rPr>
              <a:t>recognizes</a:t>
            </a:r>
            <a:r>
              <a:rPr lang="en-US" sz="2800" dirty="0" smtClean="0">
                <a:latin typeface="Open Sans" pitchFamily="64" charset="0"/>
                <a:ea typeface="MS PGothic" pitchFamily="34" charset="-128"/>
                <a:cs typeface="Open Sans" pitchFamily="64" charset="0"/>
              </a:rPr>
              <a:t> the signs and symptoms of trauma in 	clients, families, staff, and others involved with the 	system; </a:t>
            </a:r>
          </a:p>
          <a:p>
            <a:pPr>
              <a:buFontTx/>
              <a:buNone/>
            </a:pPr>
            <a:r>
              <a:rPr lang="en-US" sz="2800" b="1" dirty="0" smtClean="0">
                <a:latin typeface="Open Sans" pitchFamily="64" charset="0"/>
                <a:ea typeface="MS PGothic" pitchFamily="34" charset="-128"/>
                <a:cs typeface="Open Sans" pitchFamily="64" charset="0"/>
              </a:rPr>
              <a:t>	</a:t>
            </a:r>
            <a:r>
              <a:rPr lang="en-US" sz="2800" b="1" u="sng" dirty="0" smtClean="0">
                <a:solidFill>
                  <a:schemeClr val="accent2">
                    <a:lumMod val="75000"/>
                  </a:schemeClr>
                </a:solidFill>
                <a:latin typeface="Open Sans" pitchFamily="64" charset="0"/>
                <a:ea typeface="MS PGothic" pitchFamily="34" charset="-128"/>
                <a:cs typeface="Open Sans" pitchFamily="64" charset="0"/>
              </a:rPr>
              <a:t>resists</a:t>
            </a:r>
            <a:r>
              <a:rPr lang="en-US" sz="2800" dirty="0" smtClean="0">
                <a:latin typeface="Open Sans" pitchFamily="64" charset="0"/>
                <a:ea typeface="MS PGothic" pitchFamily="34" charset="-128"/>
                <a:cs typeface="Open Sans" pitchFamily="64" charset="0"/>
              </a:rPr>
              <a:t> </a:t>
            </a:r>
            <a:r>
              <a:rPr lang="en-US" sz="2800" dirty="0" err="1" smtClean="0">
                <a:latin typeface="Open Sans" pitchFamily="64" charset="0"/>
                <a:ea typeface="MS PGothic" pitchFamily="34" charset="-128"/>
                <a:cs typeface="Open Sans" pitchFamily="64" charset="0"/>
              </a:rPr>
              <a:t>retraumatization</a:t>
            </a:r>
            <a:r>
              <a:rPr lang="en-US" sz="2800" dirty="0" smtClean="0">
                <a:latin typeface="Open Sans" pitchFamily="64" charset="0"/>
                <a:ea typeface="MS PGothic" pitchFamily="34" charset="-128"/>
                <a:cs typeface="Open Sans" pitchFamily="64" charset="0"/>
              </a:rPr>
              <a:t>, and </a:t>
            </a:r>
          </a:p>
          <a:p>
            <a:pPr>
              <a:buFontTx/>
              <a:buNone/>
            </a:pPr>
            <a:r>
              <a:rPr lang="en-US" sz="2800" b="1" dirty="0" smtClean="0">
                <a:latin typeface="Open Sans" pitchFamily="64" charset="0"/>
                <a:ea typeface="MS PGothic" pitchFamily="34" charset="-128"/>
                <a:cs typeface="Open Sans" pitchFamily="64" charset="0"/>
              </a:rPr>
              <a:t>	</a:t>
            </a:r>
            <a:r>
              <a:rPr lang="en-US" sz="2800" b="1" u="sng" dirty="0" smtClean="0">
                <a:solidFill>
                  <a:schemeClr val="accent6">
                    <a:lumMod val="50000"/>
                  </a:schemeClr>
                </a:solidFill>
                <a:latin typeface="Open Sans" pitchFamily="64" charset="0"/>
                <a:ea typeface="MS PGothic" pitchFamily="34" charset="-128"/>
                <a:cs typeface="Open Sans" pitchFamily="64" charset="0"/>
              </a:rPr>
              <a:t>responds</a:t>
            </a:r>
            <a:r>
              <a:rPr lang="en-US" sz="2800" dirty="0" smtClean="0">
                <a:latin typeface="Open Sans" pitchFamily="64" charset="0"/>
                <a:ea typeface="MS PGothic" pitchFamily="34" charset="-128"/>
                <a:cs typeface="Open Sans" pitchFamily="64" charset="0"/>
              </a:rPr>
              <a:t> by fully integrating knowledge about trauma 	into policies, procedures, practices, and settings. </a:t>
            </a:r>
            <a:endParaRPr lang="en-US" sz="2800" dirty="0" smtClean="0">
              <a:latin typeface="Open Sans" pitchFamily="64" charset="0"/>
              <a:cs typeface="Open Sans" pitchFamily="64" charset="0"/>
            </a:endParaRPr>
          </a:p>
        </p:txBody>
      </p:sp>
    </p:spTree>
    <p:extLst>
      <p:ext uri="{BB962C8B-B14F-4D97-AF65-F5344CB8AC3E}">
        <p14:creationId xmlns:p14="http://schemas.microsoft.com/office/powerpoint/2010/main" val="4203752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152400"/>
            <a:ext cx="9829800" cy="1020763"/>
          </a:xfrm>
        </p:spPr>
        <p:txBody>
          <a:bodyPr/>
          <a:lstStyle/>
          <a:p>
            <a:pPr eaLnBrk="1" hangingPunct="1"/>
            <a:r>
              <a:rPr lang="en-US" sz="3200" b="1" dirty="0" smtClean="0">
                <a:latin typeface="Open Sans" pitchFamily="64" charset="0"/>
                <a:cs typeface="Open Sans" pitchFamily="64" charset="0"/>
              </a:rPr>
              <a:t>Principles of a </a:t>
            </a:r>
            <a:br>
              <a:rPr lang="en-US" sz="3200" b="1" dirty="0" smtClean="0">
                <a:latin typeface="Open Sans" pitchFamily="64" charset="0"/>
                <a:cs typeface="Open Sans" pitchFamily="64" charset="0"/>
              </a:rPr>
            </a:br>
            <a:r>
              <a:rPr lang="en-US" sz="3200" b="1" dirty="0" smtClean="0">
                <a:latin typeface="Open Sans" pitchFamily="64" charset="0"/>
                <a:cs typeface="Open Sans" pitchFamily="64" charset="0"/>
              </a:rPr>
              <a:t>Trauma-Informed Approach</a:t>
            </a:r>
            <a:r>
              <a:rPr lang="en-US" sz="2000" b="1" dirty="0" smtClean="0">
                <a:latin typeface="Open Sans" pitchFamily="64" charset="0"/>
                <a:cs typeface="Open Sans" pitchFamily="64" charset="0"/>
              </a:rPr>
              <a:t/>
            </a:r>
            <a:br>
              <a:rPr lang="en-US" sz="2000" b="1" dirty="0" smtClean="0">
                <a:latin typeface="Open Sans" pitchFamily="64" charset="0"/>
                <a:cs typeface="Open Sans" pitchFamily="64" charset="0"/>
              </a:rPr>
            </a:br>
            <a:r>
              <a:rPr lang="en-US" sz="2000" b="1" dirty="0" smtClean="0">
                <a:latin typeface="Open Sans" pitchFamily="64" charset="0"/>
                <a:cs typeface="Open Sans" pitchFamily="64" charset="0"/>
              </a:rPr>
              <a:t> (</a:t>
            </a:r>
            <a:r>
              <a:rPr lang="en-US" sz="2000" b="1" dirty="0" err="1" smtClean="0">
                <a:latin typeface="Open Sans" pitchFamily="64" charset="0"/>
                <a:cs typeface="Open Sans" pitchFamily="64" charset="0"/>
              </a:rPr>
              <a:t>Fallot</a:t>
            </a:r>
            <a:r>
              <a:rPr lang="en-US" sz="2000" b="1" dirty="0" smtClean="0">
                <a:latin typeface="Open Sans" pitchFamily="64" charset="0"/>
                <a:cs typeface="Open Sans" pitchFamily="64" charset="0"/>
              </a:rPr>
              <a:t> &amp; Harris,  draft)</a:t>
            </a:r>
          </a:p>
        </p:txBody>
      </p:sp>
      <p:sp>
        <p:nvSpPr>
          <p:cNvPr id="24579" name="Content Placeholder 2"/>
          <p:cNvSpPr>
            <a:spLocks noGrp="1"/>
          </p:cNvSpPr>
          <p:nvPr>
            <p:ph sz="quarter" idx="1"/>
          </p:nvPr>
        </p:nvSpPr>
        <p:spPr>
          <a:xfrm>
            <a:off x="0" y="1524000"/>
            <a:ext cx="9144000" cy="5334000"/>
          </a:xfrm>
        </p:spPr>
        <p:txBody>
          <a:bodyPr/>
          <a:lstStyle/>
          <a:p>
            <a:pPr>
              <a:buFontTx/>
              <a:buNone/>
            </a:pPr>
            <a:r>
              <a:rPr lang="en-US" sz="2000" b="1" i="1" dirty="0" smtClean="0">
                <a:solidFill>
                  <a:schemeClr val="accent6">
                    <a:lumMod val="50000"/>
                  </a:schemeClr>
                </a:solidFill>
                <a:latin typeface="Open Sans" pitchFamily="64" charset="0"/>
                <a:cs typeface="Open Sans" pitchFamily="64" charset="0"/>
              </a:rPr>
              <a:t>Safety</a:t>
            </a:r>
            <a:r>
              <a:rPr lang="en-US" sz="1400" dirty="0" smtClean="0">
                <a:latin typeface="Open Sans" pitchFamily="64" charset="0"/>
                <a:cs typeface="Open Sans" pitchFamily="64" charset="0"/>
              </a:rPr>
              <a:t>:</a:t>
            </a:r>
            <a:r>
              <a:rPr lang="en-US" sz="1400" i="1" dirty="0" smtClean="0">
                <a:latin typeface="Open Sans" pitchFamily="64" charset="0"/>
                <a:cs typeface="Open Sans" pitchFamily="64" charset="0"/>
              </a:rPr>
              <a:t> </a:t>
            </a:r>
            <a:r>
              <a:rPr lang="en-US" sz="1400" dirty="0" smtClean="0">
                <a:latin typeface="Open Sans" pitchFamily="64" charset="0"/>
                <a:cs typeface="Open Sans" pitchFamily="64" charset="0"/>
              </a:rPr>
              <a:t>throughout the organization, staff and the people they serve feel physically and psychologically safe; the physical setting is safe and interpersonal interactions promote a sense of safety.</a:t>
            </a:r>
          </a:p>
          <a:p>
            <a:pPr>
              <a:buFontTx/>
              <a:buNone/>
            </a:pPr>
            <a:r>
              <a:rPr lang="en-US" sz="2000" b="1" i="1" dirty="0" smtClean="0">
                <a:solidFill>
                  <a:schemeClr val="accent3">
                    <a:lumMod val="50000"/>
                  </a:schemeClr>
                </a:solidFill>
                <a:latin typeface="Open Sans" pitchFamily="64" charset="0"/>
                <a:cs typeface="Open Sans" pitchFamily="64" charset="0"/>
              </a:rPr>
              <a:t>Trustworthiness</a:t>
            </a:r>
            <a:r>
              <a:rPr lang="en-US" sz="2000" i="1" dirty="0" smtClean="0">
                <a:solidFill>
                  <a:schemeClr val="accent3">
                    <a:lumMod val="50000"/>
                  </a:schemeClr>
                </a:solidFill>
                <a:latin typeface="Open Sans" pitchFamily="64" charset="0"/>
                <a:cs typeface="Open Sans" pitchFamily="64" charset="0"/>
              </a:rPr>
              <a:t> </a:t>
            </a:r>
            <a:r>
              <a:rPr lang="en-US" sz="2000" b="1" i="1" dirty="0" smtClean="0">
                <a:solidFill>
                  <a:schemeClr val="accent3">
                    <a:lumMod val="50000"/>
                  </a:schemeClr>
                </a:solidFill>
                <a:latin typeface="Open Sans" pitchFamily="64" charset="0"/>
                <a:cs typeface="Open Sans" pitchFamily="64" charset="0"/>
              </a:rPr>
              <a:t>and transparency</a:t>
            </a:r>
            <a:r>
              <a:rPr lang="en-US" sz="2000" i="1" dirty="0" smtClean="0">
                <a:latin typeface="Open Sans" pitchFamily="64" charset="0"/>
                <a:cs typeface="Open Sans" pitchFamily="64" charset="0"/>
              </a:rPr>
              <a:t>:</a:t>
            </a:r>
            <a:r>
              <a:rPr lang="en-US" sz="2000" dirty="0" smtClean="0">
                <a:latin typeface="Open Sans" pitchFamily="64" charset="0"/>
                <a:cs typeface="Open Sans" pitchFamily="64" charset="0"/>
              </a:rPr>
              <a:t>  </a:t>
            </a:r>
            <a:r>
              <a:rPr lang="en-US" sz="1400" dirty="0" smtClean="0">
                <a:latin typeface="Open Sans" pitchFamily="64" charset="0"/>
                <a:cs typeface="Open Sans" pitchFamily="64" charset="0"/>
              </a:rPr>
              <a:t>organizational operations and decisions are conducted with transparency and the goal of building and maintaining trust among clients, family members, staff, and others involved with the organization.</a:t>
            </a:r>
            <a:r>
              <a:rPr lang="en-US" sz="1400" i="1" dirty="0" smtClean="0">
                <a:latin typeface="Open Sans" pitchFamily="64" charset="0"/>
                <a:cs typeface="Open Sans" pitchFamily="64" charset="0"/>
              </a:rPr>
              <a:t>  </a:t>
            </a:r>
            <a:r>
              <a:rPr lang="en-US" sz="1400" dirty="0" smtClean="0">
                <a:latin typeface="Open Sans" pitchFamily="64" charset="0"/>
                <a:cs typeface="Open Sans" pitchFamily="64" charset="0"/>
              </a:rPr>
              <a:t>Trauma-informed peer support and mutual self-help are key vehicles for establishing safety, building trust, enhancing collaboration, and maximizing empowerment.  </a:t>
            </a:r>
          </a:p>
          <a:p>
            <a:pPr>
              <a:buFontTx/>
              <a:buNone/>
            </a:pPr>
            <a:r>
              <a:rPr lang="en-US" sz="2000" b="1" i="1" dirty="0" smtClean="0">
                <a:solidFill>
                  <a:schemeClr val="tx2">
                    <a:lumMod val="75000"/>
                  </a:schemeClr>
                </a:solidFill>
                <a:latin typeface="Open Sans" pitchFamily="64" charset="0"/>
                <a:cs typeface="Open Sans" pitchFamily="64" charset="0"/>
              </a:rPr>
              <a:t>Collaboration and mutuality</a:t>
            </a:r>
            <a:r>
              <a:rPr lang="en-US" sz="2000" i="1" dirty="0" smtClean="0">
                <a:latin typeface="Open Sans" pitchFamily="64" charset="0"/>
                <a:cs typeface="Open Sans" pitchFamily="64" charset="0"/>
              </a:rPr>
              <a:t>:</a:t>
            </a:r>
            <a:r>
              <a:rPr lang="en-US" sz="2000" dirty="0" smtClean="0">
                <a:latin typeface="Open Sans" pitchFamily="64" charset="0"/>
                <a:cs typeface="Open Sans" pitchFamily="64" charset="0"/>
              </a:rPr>
              <a:t>  </a:t>
            </a:r>
            <a:r>
              <a:rPr lang="en-US" sz="1400" dirty="0" smtClean="0">
                <a:latin typeface="Open Sans" pitchFamily="64" charset="0"/>
                <a:cs typeface="Open Sans" pitchFamily="64" charset="0"/>
              </a:rPr>
              <a:t>there is true partnering and leveling of power differences between staff and clients and among organizational staff from direct care staff to administrators; there is recognition that healing happens in relationships and in the meaningful sharing of power and decision-making. The organization recognizes that everyone has a role to play in a trauma-informed approach; one does not have to be a therapist to be therapeutic. </a:t>
            </a:r>
          </a:p>
          <a:p>
            <a:pPr>
              <a:buFontTx/>
              <a:buNone/>
            </a:pPr>
            <a:r>
              <a:rPr lang="en-US" sz="2000" b="1" i="1" dirty="0" smtClean="0">
                <a:solidFill>
                  <a:schemeClr val="accent6">
                    <a:lumMod val="50000"/>
                  </a:schemeClr>
                </a:solidFill>
                <a:latin typeface="Open Sans" pitchFamily="64" charset="0"/>
                <a:cs typeface="Open Sans" pitchFamily="64" charset="0"/>
              </a:rPr>
              <a:t>Empowerment</a:t>
            </a:r>
            <a:r>
              <a:rPr lang="en-US" sz="2000" dirty="0" smtClean="0">
                <a:latin typeface="Open Sans" pitchFamily="64" charset="0"/>
                <a:cs typeface="Open Sans" pitchFamily="64" charset="0"/>
              </a:rPr>
              <a:t>:  </a:t>
            </a:r>
            <a:r>
              <a:rPr lang="en-US" sz="1400" dirty="0" smtClean="0">
                <a:latin typeface="Open Sans" pitchFamily="64" charset="0"/>
                <a:cs typeface="Open Sans" pitchFamily="64" charset="0"/>
              </a:rPr>
              <a:t>throughout the organization and among the clients served, individuals’ strengths are recognized, built on, and validated and new skills developed as necessary.  The organization fosters a belief in resilience and in the ability of individuals, organizations, and communities to heal and promote recovery from trauma; builds on what clients, staff and communities have to offer rather than responding to their perceived deficits.</a:t>
            </a:r>
          </a:p>
          <a:p>
            <a:pPr>
              <a:buFontTx/>
              <a:buNone/>
            </a:pPr>
            <a:r>
              <a:rPr lang="en-US" sz="2000" b="1" i="1" dirty="0" smtClean="0">
                <a:solidFill>
                  <a:schemeClr val="accent4">
                    <a:lumMod val="50000"/>
                  </a:schemeClr>
                </a:solidFill>
                <a:latin typeface="Open Sans" pitchFamily="64" charset="0"/>
                <a:cs typeface="Open Sans" pitchFamily="64" charset="0"/>
              </a:rPr>
              <a:t>Voice and choice</a:t>
            </a:r>
            <a:r>
              <a:rPr lang="en-US" sz="2000" i="1" dirty="0" smtClean="0">
                <a:latin typeface="Open Sans" pitchFamily="64" charset="0"/>
                <a:cs typeface="Open Sans" pitchFamily="64" charset="0"/>
              </a:rPr>
              <a:t>:</a:t>
            </a:r>
            <a:r>
              <a:rPr lang="en-US" sz="2000" dirty="0" smtClean="0">
                <a:latin typeface="Open Sans" pitchFamily="64" charset="0"/>
                <a:cs typeface="Open Sans" pitchFamily="64" charset="0"/>
              </a:rPr>
              <a:t> </a:t>
            </a:r>
            <a:r>
              <a:rPr lang="en-US" sz="1400" dirty="0" smtClean="0">
                <a:latin typeface="Open Sans" pitchFamily="64" charset="0"/>
                <a:cs typeface="Open Sans" pitchFamily="64" charset="0"/>
              </a:rPr>
              <a:t>the organization aims to strengthen the clients’, family members’, and staff’s experience of choice and recognize that every person’s experience is unique and requires an individualized approach.  The organization addresses cultural, historical, and gender issues; the </a:t>
            </a:r>
          </a:p>
          <a:p>
            <a:pPr>
              <a:buFontTx/>
              <a:buNone/>
            </a:pPr>
            <a:r>
              <a:rPr lang="en-US" sz="1400" dirty="0" smtClean="0">
                <a:latin typeface="Open Sans" pitchFamily="64" charset="0"/>
                <a:cs typeface="Open Sans" pitchFamily="64" charset="0"/>
              </a:rPr>
              <a:t>	organization actively moves past cultural stereotypes and biases, offers gender responsive </a:t>
            </a:r>
          </a:p>
          <a:p>
            <a:pPr>
              <a:buFontTx/>
              <a:buNone/>
            </a:pPr>
            <a:r>
              <a:rPr lang="en-US" sz="1400" dirty="0" smtClean="0">
                <a:latin typeface="Open Sans" pitchFamily="64" charset="0"/>
                <a:cs typeface="Open Sans" pitchFamily="64" charset="0"/>
              </a:rPr>
              <a:t>	services, Promotes the value of cultural connections, and recognizes and addresses historical trauma.</a:t>
            </a:r>
          </a:p>
        </p:txBody>
      </p:sp>
    </p:spTree>
    <p:extLst>
      <p:ext uri="{BB962C8B-B14F-4D97-AF65-F5344CB8AC3E}">
        <p14:creationId xmlns:p14="http://schemas.microsoft.com/office/powerpoint/2010/main" val="3584025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TSN">
  <a:themeElements>
    <a:clrScheme name="NCTS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NCTS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TS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TS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TS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TS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TS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TS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TS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TS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TS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TS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TS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TS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cours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CTISP">
  <a:themeElements>
    <a:clrScheme name="CTISP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CTISP">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TISP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1203</TotalTime>
  <Words>3255</Words>
  <Application>Microsoft Office PowerPoint</Application>
  <PresentationFormat>On-screen Show (4:3)</PresentationFormat>
  <Paragraphs>392</Paragraphs>
  <Slides>52</Slides>
  <Notes>33</Notes>
  <HiddenSlides>0</HiddenSlides>
  <MMClips>0</MMClips>
  <ScaleCrop>false</ScaleCrop>
  <HeadingPairs>
    <vt:vector size="8" baseType="variant">
      <vt:variant>
        <vt:lpstr>Fonts Used</vt:lpstr>
      </vt:variant>
      <vt:variant>
        <vt:i4>17</vt:i4>
      </vt:variant>
      <vt:variant>
        <vt:lpstr>Theme</vt:lpstr>
      </vt:variant>
      <vt:variant>
        <vt:i4>11</vt:i4>
      </vt:variant>
      <vt:variant>
        <vt:lpstr>Embedded OLE Servers</vt:lpstr>
      </vt:variant>
      <vt:variant>
        <vt:i4>1</vt:i4>
      </vt:variant>
      <vt:variant>
        <vt:lpstr>Slide Titles</vt:lpstr>
      </vt:variant>
      <vt:variant>
        <vt:i4>52</vt:i4>
      </vt:variant>
    </vt:vector>
  </HeadingPairs>
  <TitlesOfParts>
    <vt:vector size="81" baseType="lpstr">
      <vt:lpstr>Arial</vt:lpstr>
      <vt:lpstr>Wingdings</vt:lpstr>
      <vt:lpstr>Arial Black</vt:lpstr>
      <vt:lpstr>Garamond</vt:lpstr>
      <vt:lpstr>Open Sans</vt:lpstr>
      <vt:lpstr>Calibri</vt:lpstr>
      <vt:lpstr>MS PGothic</vt:lpstr>
      <vt:lpstr>Lucida Sans Unicode</vt:lpstr>
      <vt:lpstr>Trebuchet MS</vt:lpstr>
      <vt:lpstr>Wingdings 3</vt:lpstr>
      <vt:lpstr>Verdana</vt:lpstr>
      <vt:lpstr>Wingdings 2</vt:lpstr>
      <vt:lpstr>Times New Roman</vt:lpstr>
      <vt:lpstr>Franklin Gothic Book</vt:lpstr>
      <vt:lpstr>Times</vt:lpstr>
      <vt:lpstr>Georgia</vt:lpstr>
      <vt:lpstr>Century Gothic</vt:lpstr>
      <vt:lpstr>Urban</vt:lpstr>
      <vt:lpstr>NCTSN</vt:lpstr>
      <vt:lpstr>Concourse</vt:lpstr>
      <vt:lpstr>CTISP</vt:lpstr>
      <vt:lpstr>Default Design</vt:lpstr>
      <vt:lpstr>Office Theme</vt:lpstr>
      <vt:lpstr>1_Office Theme</vt:lpstr>
      <vt:lpstr>2_Office Theme</vt:lpstr>
      <vt:lpstr>3_Office Theme</vt:lpstr>
      <vt:lpstr>4_Office Theme</vt:lpstr>
      <vt:lpstr>5_Office Theme</vt:lpstr>
      <vt:lpstr>Visio</vt:lpstr>
      <vt:lpstr>Implementing a  Trauma-Informed Approach for Youth Across Service Sectors</vt:lpstr>
      <vt:lpstr>Webinar Agenda</vt:lpstr>
      <vt:lpstr>Polling Question #1</vt:lpstr>
      <vt:lpstr>Welcome and Introductions</vt:lpstr>
      <vt:lpstr>SAMHSA’s Trauma and Justice Strategic Initiative </vt:lpstr>
      <vt:lpstr>Developing SAMHSA’s Framework for Trauma</vt:lpstr>
      <vt:lpstr>SAMHSA’s – Experts Panel, Concept Development &amp; Public  Comment</vt:lpstr>
      <vt:lpstr>SAMHSA’s Concept of a  Trauma-Informed Approach (draft)</vt:lpstr>
      <vt:lpstr>Principles of a  Trauma-Informed Approach  (Fallot &amp; Harris,  draft)</vt:lpstr>
      <vt:lpstr>NC</vt:lpstr>
      <vt:lpstr>Trauma and the Three E’s</vt:lpstr>
      <vt:lpstr>What Do We Mean by Trauma?</vt:lpstr>
      <vt:lpstr>Trauma- Events (E1)</vt:lpstr>
      <vt:lpstr>Trauma- Experiences (E2)</vt:lpstr>
      <vt:lpstr>Trauma- Effects (E3)</vt:lpstr>
      <vt:lpstr>Sample Trauma Definitions</vt:lpstr>
      <vt:lpstr>Posttraumatic Stress Disorder   PTSD (DSM- IV-TR)</vt:lpstr>
      <vt:lpstr>Posttraumatic Stress Disorder  (DSM-5 Proposed)</vt:lpstr>
      <vt:lpstr>“Trauma”</vt:lpstr>
      <vt:lpstr>Trauma in Child Welfare Per 1000 Children (Illinois Data, N&gt;14,000)</vt:lpstr>
      <vt:lpstr>Helping Children (and Families and Communities) Recover from Trauma </vt:lpstr>
      <vt:lpstr>Trauma Often Strikes Twice (or more often): 1 in 5 American Children are Poly-victims</vt:lpstr>
      <vt:lpstr>As Many as Half of All Children in the Mental Health, Child Welfare, and Juvenile Justice Systems are Poly-victims</vt:lpstr>
      <vt:lpstr>The Common Denominator in the Emotional/Behavioral/Social and Learning Problems  of Poly-victimization</vt:lpstr>
      <vt:lpstr>Posttraumatic Survival Coping – A Learning Brain Shifts into Survival Mode</vt:lpstr>
      <vt:lpstr>The Brain Under Normal Stress</vt:lpstr>
      <vt:lpstr>Normal Stress, The Brain &amp; Body Working Together</vt:lpstr>
      <vt:lpstr>Extreme Stress / Trauma, The Alarm Takes Control</vt:lpstr>
      <vt:lpstr>The Goal of Recovery from Trauma: Tapping Into the Mind’s Ability to Re-set the Brain’s Alarm</vt:lpstr>
      <vt:lpstr>Peanuts Classics ® </vt:lpstr>
      <vt:lpstr>SOS: Three Steps to Focusing</vt:lpstr>
      <vt:lpstr>The Key to Trauma Recovery: Making a Contribution</vt:lpstr>
      <vt:lpstr>Many Paths to Recovery: Evidence-Based Models</vt:lpstr>
      <vt:lpstr>Treating Complex Traumatic Stress Disorders in Children and Adolescents</vt:lpstr>
      <vt:lpstr>The Emergence of Trauma- Informed Child Welfare Systems</vt:lpstr>
      <vt:lpstr>Emotional Chain of Custody</vt:lpstr>
      <vt:lpstr>What Makes up a Trauma Informed Child Welfare System?</vt:lpstr>
      <vt:lpstr>Seeing Through a Trauma Lens</vt:lpstr>
      <vt:lpstr>Definition of Trauma- Informed System</vt:lpstr>
      <vt:lpstr>Essential Elements of a Trauma-  Informed Child Welfare System</vt:lpstr>
      <vt:lpstr>Element #1: Maximize Physical and Psychological Safety for Children and Families</vt:lpstr>
      <vt:lpstr>Key Terms in Thinking About Psychological Safety</vt:lpstr>
      <vt:lpstr>Element #2: Identify Trauma-Related Needs of Children  Families</vt:lpstr>
      <vt:lpstr>Element #3: Enhance Child  Well-Being and Resilience  </vt:lpstr>
      <vt:lpstr>Element #4: Enhance Family Well-Being and Resilience  </vt:lpstr>
      <vt:lpstr>Element #5 - Enhance the Well-Being and Resilience of Those Working in the System</vt:lpstr>
      <vt:lpstr>Element #6: Partner with Youth and Families</vt:lpstr>
      <vt:lpstr>Element #7: Partner with Agencies and Systems that Interact with Children and Families </vt:lpstr>
      <vt:lpstr>Levels of Implementation </vt:lpstr>
      <vt:lpstr>LS</vt:lpstr>
      <vt:lpstr>Q &amp; A Session</vt:lpstr>
      <vt:lpstr>We encourage you to provide feedback on today’s webinar by sending an email to:   FindYouthInfo@air.org  </vt:lpstr>
    </vt:vector>
  </TitlesOfParts>
  <Company>American Institutes for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a Trauma-Informed Approach for Youth Across Service Sectors</dc:title>
  <dc:subject>Implementing a Trauma-Informed Approach for Youth Across Service Sectors</dc:subject>
  <dc:creator>Interagency Working Group on Youth Programs (IWGYP);American Institutes for Research (AIR)</dc:creator>
  <cp:lastModifiedBy>deSousa, Juliette</cp:lastModifiedBy>
  <cp:revision>162</cp:revision>
  <dcterms:created xsi:type="dcterms:W3CDTF">2012-05-04T17:52:58Z</dcterms:created>
  <dcterms:modified xsi:type="dcterms:W3CDTF">2014-04-02T20:21:03Z</dcterms:modified>
</cp:coreProperties>
</file>